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98" r:id="rId5"/>
    <p:sldId id="289" r:id="rId6"/>
    <p:sldId id="271" r:id="rId7"/>
    <p:sldId id="299" r:id="rId8"/>
    <p:sldId id="300" r:id="rId9"/>
    <p:sldId id="304" r:id="rId10"/>
    <p:sldId id="268" r:id="rId11"/>
    <p:sldId id="290" r:id="rId12"/>
    <p:sldId id="269" r:id="rId13"/>
    <p:sldId id="291" r:id="rId14"/>
    <p:sldId id="302" r:id="rId15"/>
    <p:sldId id="301" r:id="rId16"/>
    <p:sldId id="307" r:id="rId17"/>
    <p:sldId id="305" r:id="rId18"/>
    <p:sldId id="306" r:id="rId19"/>
    <p:sldId id="308" r:id="rId20"/>
    <p:sldId id="294" r:id="rId21"/>
  </p:sldIdLst>
  <p:sldSz cx="9144000" cy="6858000" type="screen4x3"/>
  <p:notesSz cx="6810375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wen Rowan, Project Manager" initials="GRPM" lastIdx="4" clrIdx="0">
    <p:extLst>
      <p:ext uri="{19B8F6BF-5375-455C-9EA6-DF929625EA0E}">
        <p15:presenceInfo xmlns:p15="http://schemas.microsoft.com/office/powerpoint/2012/main" userId="S::gwen.rowan@essex.gov.uk::f6e8759e-8ab6-499c-84c5-6ce16d4250b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2560"/>
    <a:srgbClr val="0033A0"/>
    <a:srgbClr val="00205B"/>
    <a:srgbClr val="8C4799"/>
    <a:srgbClr val="6A3460"/>
    <a:srgbClr val="7A9A01"/>
    <a:srgbClr val="CE0058"/>
    <a:srgbClr val="F3CF45"/>
    <a:srgbClr val="773141"/>
    <a:srgbClr val="5D4F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0055" autoAdjust="0"/>
  </p:normalViewPr>
  <p:slideViewPr>
    <p:cSldViewPr>
      <p:cViewPr varScale="1">
        <p:scale>
          <a:sx n="62" d="100"/>
          <a:sy n="62" d="100"/>
        </p:scale>
        <p:origin x="160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\\Chesfs05\data3\IPTU\4%20Commercial%20Operations\4.4%20Commercial%20projects\Countywide%20Bus%20Shelter%20Project\Copy%20of%20Shelter%20ownership%202016%20from%20Moira's%20team%20with%20stats.xlsx" TargetMode="External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 dir="row">Sheet1!$A$2:$A$7</cx:f>
        <cx:lvl ptCount="6">
          <cx:pt idx="0">District Council</cx:pt>
          <cx:pt idx="1">CC/JCD</cx:pt>
          <cx:pt idx="2">Essex CC</cx:pt>
          <cx:pt idx="3">Parish Council</cx:pt>
          <cx:pt idx="4">Town Council</cx:pt>
          <cx:pt idx="5">Unknown</cx:pt>
        </cx:lvl>
      </cx:strDim>
      <cx:numDim type="size">
        <cx:f dir="row">Sheet1!$B$2:$B$7</cx:f>
        <cx:lvl ptCount="6" formatCode="General">
          <cx:pt idx="0">317</cx:pt>
          <cx:pt idx="1">545</cx:pt>
          <cx:pt idx="2">417</cx:pt>
          <cx:pt idx="3">550</cx:pt>
          <cx:pt idx="4">24</cx:pt>
          <cx:pt idx="5">87</cx:pt>
        </cx:lvl>
      </cx:numDim>
    </cx:data>
  </cx:chartData>
  <cx:chart>
    <cx:title pos="t" align="ctr" overlay="0">
      <cx:tx>
        <cx:txData>
          <cx:v>Bus Shelter Ownership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/>
          </a:pPr>
          <a:r>
            <a:rPr lang="en-US" sz="2400" b="1" i="0" u="none" strike="noStrike" kern="1200" baseline="0">
              <a:solidFill>
                <a:srgbClr val="000000"/>
              </a:solidFill>
              <a:latin typeface="Arial"/>
              <a:ea typeface="ＭＳ Ｐゴシック"/>
            </a:rPr>
            <a:t>Bus Shelter Ownership</a:t>
          </a:r>
        </a:p>
      </cx:txPr>
    </cx:title>
    <cx:plotArea>
      <cx:plotAreaRegion>
        <cx:series layoutId="treemap" uniqueId="{B90F2BF6-DFA0-41DE-87F2-4DEA20DE75F7}">
          <cx:dataId val="0"/>
          <cx:layoutPr>
            <cx:parentLabelLayout val="overlapping"/>
          </cx:layoutPr>
        </cx:series>
      </cx:plotAreaRegion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11.svg"/><Relationship Id="rId1" Type="http://schemas.openxmlformats.org/officeDocument/2006/relationships/image" Target="../media/image18.png"/><Relationship Id="rId6" Type="http://schemas.openxmlformats.org/officeDocument/2006/relationships/image" Target="../media/image15.svg"/><Relationship Id="rId5" Type="http://schemas.openxmlformats.org/officeDocument/2006/relationships/image" Target="../media/image20.png"/><Relationship Id="rId4" Type="http://schemas.openxmlformats.org/officeDocument/2006/relationships/image" Target="../media/image1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A9A22D-7AFF-49F5-B248-7A17F9C66A3B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FC946DC5-3130-42E3-A556-A8EBD155AF91}">
      <dgm:prSet/>
      <dgm:spPr/>
      <dgm:t>
        <a:bodyPr/>
        <a:lstStyle/>
        <a:p>
          <a:r>
            <a:rPr lang="en-US"/>
            <a:t>There are around 700 Parish and Town Council owned shelters across Essex</a:t>
          </a:r>
        </a:p>
      </dgm:t>
    </dgm:pt>
    <dgm:pt modelId="{7A313E47-64BC-4FA2-8CDB-65354F895721}" type="parTrans" cxnId="{326BAAFD-1E6B-4392-8EC7-5F04D509E6AF}">
      <dgm:prSet/>
      <dgm:spPr/>
      <dgm:t>
        <a:bodyPr/>
        <a:lstStyle/>
        <a:p>
          <a:endParaRPr lang="en-US"/>
        </a:p>
      </dgm:t>
    </dgm:pt>
    <dgm:pt modelId="{26ABF2DC-630A-41F4-9861-F68BE3654BEB}" type="sibTrans" cxnId="{326BAAFD-1E6B-4392-8EC7-5F04D509E6AF}">
      <dgm:prSet/>
      <dgm:spPr/>
      <dgm:t>
        <a:bodyPr/>
        <a:lstStyle/>
        <a:p>
          <a:endParaRPr lang="en-US"/>
        </a:p>
      </dgm:t>
    </dgm:pt>
    <dgm:pt modelId="{315BD013-B079-449D-AD40-ECF0F7E5E36B}">
      <dgm:prSet/>
      <dgm:spPr/>
      <dgm:t>
        <a:bodyPr/>
        <a:lstStyle/>
        <a:p>
          <a:r>
            <a:rPr lang="en-US"/>
            <a:t>Where these shelters are sited on the Highway, a consent is required to “install, retain and maintain” them</a:t>
          </a:r>
        </a:p>
      </dgm:t>
    </dgm:pt>
    <dgm:pt modelId="{1D4FA34F-2585-4CEF-A344-E8841E59F077}" type="parTrans" cxnId="{E7013F29-DF90-4DAC-A189-003BE243E14E}">
      <dgm:prSet/>
      <dgm:spPr/>
      <dgm:t>
        <a:bodyPr/>
        <a:lstStyle/>
        <a:p>
          <a:endParaRPr lang="en-US"/>
        </a:p>
      </dgm:t>
    </dgm:pt>
    <dgm:pt modelId="{0FB8F01E-7FA3-4A00-A348-22509F7CA17E}" type="sibTrans" cxnId="{E7013F29-DF90-4DAC-A189-003BE243E14E}">
      <dgm:prSet/>
      <dgm:spPr/>
      <dgm:t>
        <a:bodyPr/>
        <a:lstStyle/>
        <a:p>
          <a:endParaRPr lang="en-US"/>
        </a:p>
      </dgm:t>
    </dgm:pt>
    <dgm:pt modelId="{0B0B07F2-6EBC-46DA-A6E4-C4CA7828E247}">
      <dgm:prSet/>
      <dgm:spPr/>
      <dgm:t>
        <a:bodyPr/>
        <a:lstStyle/>
        <a:p>
          <a:r>
            <a:rPr lang="en-US"/>
            <a:t>The work on the Essex-wide Bus Shelter Project has highlighted that the vast majority do not have consent</a:t>
          </a:r>
        </a:p>
      </dgm:t>
    </dgm:pt>
    <dgm:pt modelId="{CC6497DA-F1DE-4D60-9439-6A9BAB65D18B}" type="parTrans" cxnId="{016C7713-F3B5-45D9-8FB9-C99A7B54997F}">
      <dgm:prSet/>
      <dgm:spPr/>
      <dgm:t>
        <a:bodyPr/>
        <a:lstStyle/>
        <a:p>
          <a:endParaRPr lang="en-US"/>
        </a:p>
      </dgm:t>
    </dgm:pt>
    <dgm:pt modelId="{D122C92D-FFD4-4B67-9AE8-A9C168A30BB1}" type="sibTrans" cxnId="{016C7713-F3B5-45D9-8FB9-C99A7B54997F}">
      <dgm:prSet/>
      <dgm:spPr/>
      <dgm:t>
        <a:bodyPr/>
        <a:lstStyle/>
        <a:p>
          <a:endParaRPr lang="en-US"/>
        </a:p>
      </dgm:t>
    </dgm:pt>
    <dgm:pt modelId="{32BE9AE8-2C78-45DA-8809-ED699D488949}">
      <dgm:prSet/>
      <dgm:spPr/>
      <dgm:t>
        <a:bodyPr/>
        <a:lstStyle/>
        <a:p>
          <a:r>
            <a:rPr lang="en-US"/>
            <a:t>Retrospective action is required to ensure consents are in place</a:t>
          </a:r>
        </a:p>
      </dgm:t>
    </dgm:pt>
    <dgm:pt modelId="{7F4D4731-8D6E-4CC6-900D-2D34DDC38F61}" type="parTrans" cxnId="{0EE516DE-CA06-43CE-86DA-BCDDA9D49B97}">
      <dgm:prSet/>
      <dgm:spPr/>
      <dgm:t>
        <a:bodyPr/>
        <a:lstStyle/>
        <a:p>
          <a:endParaRPr lang="en-US"/>
        </a:p>
      </dgm:t>
    </dgm:pt>
    <dgm:pt modelId="{574A2BF7-C0D2-40E8-A858-C5EC4CFD3398}" type="sibTrans" cxnId="{0EE516DE-CA06-43CE-86DA-BCDDA9D49B97}">
      <dgm:prSet/>
      <dgm:spPr/>
      <dgm:t>
        <a:bodyPr/>
        <a:lstStyle/>
        <a:p>
          <a:endParaRPr lang="en-US"/>
        </a:p>
      </dgm:t>
    </dgm:pt>
    <dgm:pt modelId="{E182B2F1-38CD-49FA-9682-379F78A8CD6D}" type="pres">
      <dgm:prSet presAssocID="{DBA9A22D-7AFF-49F5-B248-7A17F9C66A3B}" presName="root" presStyleCnt="0">
        <dgm:presLayoutVars>
          <dgm:dir/>
          <dgm:resizeHandles val="exact"/>
        </dgm:presLayoutVars>
      </dgm:prSet>
      <dgm:spPr/>
    </dgm:pt>
    <dgm:pt modelId="{E050ADF2-A214-45C8-9336-CAD50EF9CEC1}" type="pres">
      <dgm:prSet presAssocID="{FC946DC5-3130-42E3-A556-A8EBD155AF91}" presName="compNode" presStyleCnt="0"/>
      <dgm:spPr/>
    </dgm:pt>
    <dgm:pt modelId="{FCC5B2AA-C74D-407A-B813-7B3868449FEF}" type="pres">
      <dgm:prSet presAssocID="{FC946DC5-3130-42E3-A556-A8EBD155AF91}" presName="bgRect" presStyleLbl="bgShp" presStyleIdx="0" presStyleCnt="4"/>
      <dgm:spPr/>
    </dgm:pt>
    <dgm:pt modelId="{7E0B3752-2EC3-426D-BBF5-B3DFEA0C9E73}" type="pres">
      <dgm:prSet presAssocID="{FC946DC5-3130-42E3-A556-A8EBD155AF91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s"/>
        </a:ext>
      </dgm:extLst>
    </dgm:pt>
    <dgm:pt modelId="{371E1634-312F-4D51-9D90-6E43E0CB930E}" type="pres">
      <dgm:prSet presAssocID="{FC946DC5-3130-42E3-A556-A8EBD155AF91}" presName="spaceRect" presStyleCnt="0"/>
      <dgm:spPr/>
    </dgm:pt>
    <dgm:pt modelId="{F05B30AF-E684-44C3-AB62-9DD76B64F580}" type="pres">
      <dgm:prSet presAssocID="{FC946DC5-3130-42E3-A556-A8EBD155AF91}" presName="parTx" presStyleLbl="revTx" presStyleIdx="0" presStyleCnt="4">
        <dgm:presLayoutVars>
          <dgm:chMax val="0"/>
          <dgm:chPref val="0"/>
        </dgm:presLayoutVars>
      </dgm:prSet>
      <dgm:spPr/>
    </dgm:pt>
    <dgm:pt modelId="{AC44FCD4-6D40-4BFC-8E39-3B5C8646A249}" type="pres">
      <dgm:prSet presAssocID="{26ABF2DC-630A-41F4-9861-F68BE3654BEB}" presName="sibTrans" presStyleCnt="0"/>
      <dgm:spPr/>
    </dgm:pt>
    <dgm:pt modelId="{8FA70565-B6A9-43FD-B587-33F39CA400A6}" type="pres">
      <dgm:prSet presAssocID="{315BD013-B079-449D-AD40-ECF0F7E5E36B}" presName="compNode" presStyleCnt="0"/>
      <dgm:spPr/>
    </dgm:pt>
    <dgm:pt modelId="{2FCDD595-D487-4053-BD7B-8ED3B1B9FC63}" type="pres">
      <dgm:prSet presAssocID="{315BD013-B079-449D-AD40-ECF0F7E5E36B}" presName="bgRect" presStyleLbl="bgShp" presStyleIdx="1" presStyleCnt="4"/>
      <dgm:spPr/>
    </dgm:pt>
    <dgm:pt modelId="{C3F6AC90-4B02-4658-9DD0-F02B5FF02FE2}" type="pres">
      <dgm:prSet presAssocID="{315BD013-B079-449D-AD40-ECF0F7E5E36B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wspaper"/>
        </a:ext>
      </dgm:extLst>
    </dgm:pt>
    <dgm:pt modelId="{900DE566-20A9-4E21-B75A-D07AB2AAAFBF}" type="pres">
      <dgm:prSet presAssocID="{315BD013-B079-449D-AD40-ECF0F7E5E36B}" presName="spaceRect" presStyleCnt="0"/>
      <dgm:spPr/>
    </dgm:pt>
    <dgm:pt modelId="{7B1C6282-D996-4FE4-AE28-283FC8BE1B07}" type="pres">
      <dgm:prSet presAssocID="{315BD013-B079-449D-AD40-ECF0F7E5E36B}" presName="parTx" presStyleLbl="revTx" presStyleIdx="1" presStyleCnt="4">
        <dgm:presLayoutVars>
          <dgm:chMax val="0"/>
          <dgm:chPref val="0"/>
        </dgm:presLayoutVars>
      </dgm:prSet>
      <dgm:spPr/>
    </dgm:pt>
    <dgm:pt modelId="{D02A0906-30C3-4DA0-BB50-57BEBD267DB5}" type="pres">
      <dgm:prSet presAssocID="{0FB8F01E-7FA3-4A00-A348-22509F7CA17E}" presName="sibTrans" presStyleCnt="0"/>
      <dgm:spPr/>
    </dgm:pt>
    <dgm:pt modelId="{225778D2-34AA-4C05-B8FE-1BA69FC72BC1}" type="pres">
      <dgm:prSet presAssocID="{0B0B07F2-6EBC-46DA-A6E4-C4CA7828E247}" presName="compNode" presStyleCnt="0"/>
      <dgm:spPr/>
    </dgm:pt>
    <dgm:pt modelId="{5DA09CED-A714-4AC5-ADEF-8D9AC25456DA}" type="pres">
      <dgm:prSet presAssocID="{0B0B07F2-6EBC-46DA-A6E4-C4CA7828E247}" presName="bgRect" presStyleLbl="bgShp" presStyleIdx="2" presStyleCnt="4"/>
      <dgm:spPr/>
    </dgm:pt>
    <dgm:pt modelId="{03B3ED74-D0BC-47C4-83FB-81A877428B9C}" type="pres">
      <dgm:prSet presAssocID="{0B0B07F2-6EBC-46DA-A6E4-C4CA7828E247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iren"/>
        </a:ext>
      </dgm:extLst>
    </dgm:pt>
    <dgm:pt modelId="{AB7D4E17-68DF-41F4-BA92-0FC07657036D}" type="pres">
      <dgm:prSet presAssocID="{0B0B07F2-6EBC-46DA-A6E4-C4CA7828E247}" presName="spaceRect" presStyleCnt="0"/>
      <dgm:spPr/>
    </dgm:pt>
    <dgm:pt modelId="{B5AEC23C-6E16-4333-94D5-375E70FE0FBE}" type="pres">
      <dgm:prSet presAssocID="{0B0B07F2-6EBC-46DA-A6E4-C4CA7828E247}" presName="parTx" presStyleLbl="revTx" presStyleIdx="2" presStyleCnt="4">
        <dgm:presLayoutVars>
          <dgm:chMax val="0"/>
          <dgm:chPref val="0"/>
        </dgm:presLayoutVars>
      </dgm:prSet>
      <dgm:spPr/>
    </dgm:pt>
    <dgm:pt modelId="{3F263F69-7507-4D1D-A939-BAC34FBD4E23}" type="pres">
      <dgm:prSet presAssocID="{D122C92D-FFD4-4B67-9AE8-A9C168A30BB1}" presName="sibTrans" presStyleCnt="0"/>
      <dgm:spPr/>
    </dgm:pt>
    <dgm:pt modelId="{973B29FB-FA0F-44EB-99AA-FF4A70CDA618}" type="pres">
      <dgm:prSet presAssocID="{32BE9AE8-2C78-45DA-8809-ED699D488949}" presName="compNode" presStyleCnt="0"/>
      <dgm:spPr/>
    </dgm:pt>
    <dgm:pt modelId="{BB0479EB-EBC3-4868-B00E-6D54D1B106BC}" type="pres">
      <dgm:prSet presAssocID="{32BE9AE8-2C78-45DA-8809-ED699D488949}" presName="bgRect" presStyleLbl="bgShp" presStyleIdx="3" presStyleCnt="4"/>
      <dgm:spPr/>
    </dgm:pt>
    <dgm:pt modelId="{CB1BE0D5-1EAE-48BA-845B-96AB444CE6CE}" type="pres">
      <dgm:prSet presAssocID="{32BE9AE8-2C78-45DA-8809-ED699D488949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encil"/>
        </a:ext>
      </dgm:extLst>
    </dgm:pt>
    <dgm:pt modelId="{C948EF85-F862-42E4-B759-ADFDD815A624}" type="pres">
      <dgm:prSet presAssocID="{32BE9AE8-2C78-45DA-8809-ED699D488949}" presName="spaceRect" presStyleCnt="0"/>
      <dgm:spPr/>
    </dgm:pt>
    <dgm:pt modelId="{9CEF5409-2B8E-4B65-86DE-78F4AF21A891}" type="pres">
      <dgm:prSet presAssocID="{32BE9AE8-2C78-45DA-8809-ED699D488949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43416409-34D8-410B-BF78-57A739A50CC4}" type="presOf" srcId="{0B0B07F2-6EBC-46DA-A6E4-C4CA7828E247}" destId="{B5AEC23C-6E16-4333-94D5-375E70FE0FBE}" srcOrd="0" destOrd="0" presId="urn:microsoft.com/office/officeart/2018/2/layout/IconVerticalSolidList"/>
    <dgm:cxn modelId="{6B00D009-B5FF-4F1C-9EF5-D42A6CB27C9F}" type="presOf" srcId="{32BE9AE8-2C78-45DA-8809-ED699D488949}" destId="{9CEF5409-2B8E-4B65-86DE-78F4AF21A891}" srcOrd="0" destOrd="0" presId="urn:microsoft.com/office/officeart/2018/2/layout/IconVerticalSolidList"/>
    <dgm:cxn modelId="{016C7713-F3B5-45D9-8FB9-C99A7B54997F}" srcId="{DBA9A22D-7AFF-49F5-B248-7A17F9C66A3B}" destId="{0B0B07F2-6EBC-46DA-A6E4-C4CA7828E247}" srcOrd="2" destOrd="0" parTransId="{CC6497DA-F1DE-4D60-9439-6A9BAB65D18B}" sibTransId="{D122C92D-FFD4-4B67-9AE8-A9C168A30BB1}"/>
    <dgm:cxn modelId="{E7013F29-DF90-4DAC-A189-003BE243E14E}" srcId="{DBA9A22D-7AFF-49F5-B248-7A17F9C66A3B}" destId="{315BD013-B079-449D-AD40-ECF0F7E5E36B}" srcOrd="1" destOrd="0" parTransId="{1D4FA34F-2585-4CEF-A344-E8841E59F077}" sibTransId="{0FB8F01E-7FA3-4A00-A348-22509F7CA17E}"/>
    <dgm:cxn modelId="{C1FF7368-4FAA-4D97-A621-6F62FF0D658C}" type="presOf" srcId="{DBA9A22D-7AFF-49F5-B248-7A17F9C66A3B}" destId="{E182B2F1-38CD-49FA-9682-379F78A8CD6D}" srcOrd="0" destOrd="0" presId="urn:microsoft.com/office/officeart/2018/2/layout/IconVerticalSolidList"/>
    <dgm:cxn modelId="{F9E801A5-EBE1-4CD7-B007-014D26D9E143}" type="presOf" srcId="{315BD013-B079-449D-AD40-ECF0F7E5E36B}" destId="{7B1C6282-D996-4FE4-AE28-283FC8BE1B07}" srcOrd="0" destOrd="0" presId="urn:microsoft.com/office/officeart/2018/2/layout/IconVerticalSolidList"/>
    <dgm:cxn modelId="{0EE516DE-CA06-43CE-86DA-BCDDA9D49B97}" srcId="{DBA9A22D-7AFF-49F5-B248-7A17F9C66A3B}" destId="{32BE9AE8-2C78-45DA-8809-ED699D488949}" srcOrd="3" destOrd="0" parTransId="{7F4D4731-8D6E-4CC6-900D-2D34DDC38F61}" sibTransId="{574A2BF7-C0D2-40E8-A858-C5EC4CFD3398}"/>
    <dgm:cxn modelId="{DE59D1F2-57F7-426B-9D60-9A177DA312CB}" type="presOf" srcId="{FC946DC5-3130-42E3-A556-A8EBD155AF91}" destId="{F05B30AF-E684-44C3-AB62-9DD76B64F580}" srcOrd="0" destOrd="0" presId="urn:microsoft.com/office/officeart/2018/2/layout/IconVerticalSolidList"/>
    <dgm:cxn modelId="{326BAAFD-1E6B-4392-8EC7-5F04D509E6AF}" srcId="{DBA9A22D-7AFF-49F5-B248-7A17F9C66A3B}" destId="{FC946DC5-3130-42E3-A556-A8EBD155AF91}" srcOrd="0" destOrd="0" parTransId="{7A313E47-64BC-4FA2-8CDB-65354F895721}" sibTransId="{26ABF2DC-630A-41F4-9861-F68BE3654BEB}"/>
    <dgm:cxn modelId="{EA76D288-95D1-4084-A05E-46CDDBC60997}" type="presParOf" srcId="{E182B2F1-38CD-49FA-9682-379F78A8CD6D}" destId="{E050ADF2-A214-45C8-9336-CAD50EF9CEC1}" srcOrd="0" destOrd="0" presId="urn:microsoft.com/office/officeart/2018/2/layout/IconVerticalSolidList"/>
    <dgm:cxn modelId="{B0551BE6-DFCC-46EC-9C1F-B18F4D13EB57}" type="presParOf" srcId="{E050ADF2-A214-45C8-9336-CAD50EF9CEC1}" destId="{FCC5B2AA-C74D-407A-B813-7B3868449FEF}" srcOrd="0" destOrd="0" presId="urn:microsoft.com/office/officeart/2018/2/layout/IconVerticalSolidList"/>
    <dgm:cxn modelId="{5072E5CB-600B-4CF2-9EE6-FFB6E2BC1E0F}" type="presParOf" srcId="{E050ADF2-A214-45C8-9336-CAD50EF9CEC1}" destId="{7E0B3752-2EC3-426D-BBF5-B3DFEA0C9E73}" srcOrd="1" destOrd="0" presId="urn:microsoft.com/office/officeart/2018/2/layout/IconVerticalSolidList"/>
    <dgm:cxn modelId="{555ABF7A-AA27-406B-9E97-1E2CC0D35F9D}" type="presParOf" srcId="{E050ADF2-A214-45C8-9336-CAD50EF9CEC1}" destId="{371E1634-312F-4D51-9D90-6E43E0CB930E}" srcOrd="2" destOrd="0" presId="urn:microsoft.com/office/officeart/2018/2/layout/IconVerticalSolidList"/>
    <dgm:cxn modelId="{5EC98059-9492-4853-BCE8-9372D1F5808A}" type="presParOf" srcId="{E050ADF2-A214-45C8-9336-CAD50EF9CEC1}" destId="{F05B30AF-E684-44C3-AB62-9DD76B64F580}" srcOrd="3" destOrd="0" presId="urn:microsoft.com/office/officeart/2018/2/layout/IconVerticalSolidList"/>
    <dgm:cxn modelId="{546C3272-62D7-4F23-988C-DBD0437C166F}" type="presParOf" srcId="{E182B2F1-38CD-49FA-9682-379F78A8CD6D}" destId="{AC44FCD4-6D40-4BFC-8E39-3B5C8646A249}" srcOrd="1" destOrd="0" presId="urn:microsoft.com/office/officeart/2018/2/layout/IconVerticalSolidList"/>
    <dgm:cxn modelId="{4CA2D7A7-8807-40BA-BA7A-8881740BC237}" type="presParOf" srcId="{E182B2F1-38CD-49FA-9682-379F78A8CD6D}" destId="{8FA70565-B6A9-43FD-B587-33F39CA400A6}" srcOrd="2" destOrd="0" presId="urn:microsoft.com/office/officeart/2018/2/layout/IconVerticalSolidList"/>
    <dgm:cxn modelId="{DCBDF4D5-E76C-4F05-B0D7-F00624EFCB0E}" type="presParOf" srcId="{8FA70565-B6A9-43FD-B587-33F39CA400A6}" destId="{2FCDD595-D487-4053-BD7B-8ED3B1B9FC63}" srcOrd="0" destOrd="0" presId="urn:microsoft.com/office/officeart/2018/2/layout/IconVerticalSolidList"/>
    <dgm:cxn modelId="{B6156835-DC33-4A2A-9716-A9DE1BE3600B}" type="presParOf" srcId="{8FA70565-B6A9-43FD-B587-33F39CA400A6}" destId="{C3F6AC90-4B02-4658-9DD0-F02B5FF02FE2}" srcOrd="1" destOrd="0" presId="urn:microsoft.com/office/officeart/2018/2/layout/IconVerticalSolidList"/>
    <dgm:cxn modelId="{1E403D19-CBF3-48BF-987A-1A253542A681}" type="presParOf" srcId="{8FA70565-B6A9-43FD-B587-33F39CA400A6}" destId="{900DE566-20A9-4E21-B75A-D07AB2AAAFBF}" srcOrd="2" destOrd="0" presId="urn:microsoft.com/office/officeart/2018/2/layout/IconVerticalSolidList"/>
    <dgm:cxn modelId="{3DBF1E33-7D15-40AE-B084-611BA04CEC72}" type="presParOf" srcId="{8FA70565-B6A9-43FD-B587-33F39CA400A6}" destId="{7B1C6282-D996-4FE4-AE28-283FC8BE1B07}" srcOrd="3" destOrd="0" presId="urn:microsoft.com/office/officeart/2018/2/layout/IconVerticalSolidList"/>
    <dgm:cxn modelId="{E9875424-2D13-409E-99E4-6500921387B9}" type="presParOf" srcId="{E182B2F1-38CD-49FA-9682-379F78A8CD6D}" destId="{D02A0906-30C3-4DA0-BB50-57BEBD267DB5}" srcOrd="3" destOrd="0" presId="urn:microsoft.com/office/officeart/2018/2/layout/IconVerticalSolidList"/>
    <dgm:cxn modelId="{CF418172-FD6F-46EC-B4CD-52378D62D3BB}" type="presParOf" srcId="{E182B2F1-38CD-49FA-9682-379F78A8CD6D}" destId="{225778D2-34AA-4C05-B8FE-1BA69FC72BC1}" srcOrd="4" destOrd="0" presId="urn:microsoft.com/office/officeart/2018/2/layout/IconVerticalSolidList"/>
    <dgm:cxn modelId="{F297663F-E869-4175-8FFE-58C1F85EEF1F}" type="presParOf" srcId="{225778D2-34AA-4C05-B8FE-1BA69FC72BC1}" destId="{5DA09CED-A714-4AC5-ADEF-8D9AC25456DA}" srcOrd="0" destOrd="0" presId="urn:microsoft.com/office/officeart/2018/2/layout/IconVerticalSolidList"/>
    <dgm:cxn modelId="{8ECF32BB-8BF3-4719-ACA0-4D7CB12AD03A}" type="presParOf" srcId="{225778D2-34AA-4C05-B8FE-1BA69FC72BC1}" destId="{03B3ED74-D0BC-47C4-83FB-81A877428B9C}" srcOrd="1" destOrd="0" presId="urn:microsoft.com/office/officeart/2018/2/layout/IconVerticalSolidList"/>
    <dgm:cxn modelId="{F328E7E5-95C5-405C-862C-AA19AC304485}" type="presParOf" srcId="{225778D2-34AA-4C05-B8FE-1BA69FC72BC1}" destId="{AB7D4E17-68DF-41F4-BA92-0FC07657036D}" srcOrd="2" destOrd="0" presId="urn:microsoft.com/office/officeart/2018/2/layout/IconVerticalSolidList"/>
    <dgm:cxn modelId="{9E7A8CD4-F744-41C7-8480-01981F74AF08}" type="presParOf" srcId="{225778D2-34AA-4C05-B8FE-1BA69FC72BC1}" destId="{B5AEC23C-6E16-4333-94D5-375E70FE0FBE}" srcOrd="3" destOrd="0" presId="urn:microsoft.com/office/officeart/2018/2/layout/IconVerticalSolidList"/>
    <dgm:cxn modelId="{B8F1B8EA-8B23-443C-8C56-EEFE8B8C77E1}" type="presParOf" srcId="{E182B2F1-38CD-49FA-9682-379F78A8CD6D}" destId="{3F263F69-7507-4D1D-A939-BAC34FBD4E23}" srcOrd="5" destOrd="0" presId="urn:microsoft.com/office/officeart/2018/2/layout/IconVerticalSolidList"/>
    <dgm:cxn modelId="{5B89F525-8F74-4C80-82AE-2D482A5CBAFC}" type="presParOf" srcId="{E182B2F1-38CD-49FA-9682-379F78A8CD6D}" destId="{973B29FB-FA0F-44EB-99AA-FF4A70CDA618}" srcOrd="6" destOrd="0" presId="urn:microsoft.com/office/officeart/2018/2/layout/IconVerticalSolidList"/>
    <dgm:cxn modelId="{342E0EC7-1657-4B80-A75B-79AFC2381890}" type="presParOf" srcId="{973B29FB-FA0F-44EB-99AA-FF4A70CDA618}" destId="{BB0479EB-EBC3-4868-B00E-6D54D1B106BC}" srcOrd="0" destOrd="0" presId="urn:microsoft.com/office/officeart/2018/2/layout/IconVerticalSolidList"/>
    <dgm:cxn modelId="{B13909F4-4C98-4FB1-9187-E1D60EAB77DF}" type="presParOf" srcId="{973B29FB-FA0F-44EB-99AA-FF4A70CDA618}" destId="{CB1BE0D5-1EAE-48BA-845B-96AB444CE6CE}" srcOrd="1" destOrd="0" presId="urn:microsoft.com/office/officeart/2018/2/layout/IconVerticalSolidList"/>
    <dgm:cxn modelId="{F368EF71-516D-4490-A01B-5D88EF88BAF7}" type="presParOf" srcId="{973B29FB-FA0F-44EB-99AA-FF4A70CDA618}" destId="{C948EF85-F862-42E4-B759-ADFDD815A624}" srcOrd="2" destOrd="0" presId="urn:microsoft.com/office/officeart/2018/2/layout/IconVerticalSolidList"/>
    <dgm:cxn modelId="{57D021D0-7F1B-4FB8-8AFB-26C651045EEB}" type="presParOf" srcId="{973B29FB-FA0F-44EB-99AA-FF4A70CDA618}" destId="{9CEF5409-2B8E-4B65-86DE-78F4AF21A891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C5B2AA-C74D-407A-B813-7B3868449FEF}">
      <dsp:nvSpPr>
        <dsp:cNvPr id="0" name=""/>
        <dsp:cNvSpPr/>
      </dsp:nvSpPr>
      <dsp:spPr>
        <a:xfrm>
          <a:off x="0" y="2442"/>
          <a:ext cx="4885203" cy="123800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0B3752-2EC3-426D-BBF5-B3DFEA0C9E73}">
      <dsp:nvSpPr>
        <dsp:cNvPr id="0" name=""/>
        <dsp:cNvSpPr/>
      </dsp:nvSpPr>
      <dsp:spPr>
        <a:xfrm>
          <a:off x="374497" y="280994"/>
          <a:ext cx="680904" cy="68090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5B30AF-E684-44C3-AB62-9DD76B64F580}">
      <dsp:nvSpPr>
        <dsp:cNvPr id="0" name=""/>
        <dsp:cNvSpPr/>
      </dsp:nvSpPr>
      <dsp:spPr>
        <a:xfrm>
          <a:off x="1429899" y="2442"/>
          <a:ext cx="3455303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There are around 700 Parish and Town Council owned shelters across Essex</a:t>
          </a:r>
        </a:p>
      </dsp:txBody>
      <dsp:txXfrm>
        <a:off x="1429899" y="2442"/>
        <a:ext cx="3455303" cy="1238008"/>
      </dsp:txXfrm>
    </dsp:sp>
    <dsp:sp modelId="{2FCDD595-D487-4053-BD7B-8ED3B1B9FC63}">
      <dsp:nvSpPr>
        <dsp:cNvPr id="0" name=""/>
        <dsp:cNvSpPr/>
      </dsp:nvSpPr>
      <dsp:spPr>
        <a:xfrm>
          <a:off x="0" y="1549953"/>
          <a:ext cx="4885203" cy="123800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F6AC90-4B02-4658-9DD0-F02B5FF02FE2}">
      <dsp:nvSpPr>
        <dsp:cNvPr id="0" name=""/>
        <dsp:cNvSpPr/>
      </dsp:nvSpPr>
      <dsp:spPr>
        <a:xfrm>
          <a:off x="374497" y="1828505"/>
          <a:ext cx="680904" cy="68090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1C6282-D996-4FE4-AE28-283FC8BE1B07}">
      <dsp:nvSpPr>
        <dsp:cNvPr id="0" name=""/>
        <dsp:cNvSpPr/>
      </dsp:nvSpPr>
      <dsp:spPr>
        <a:xfrm>
          <a:off x="1429899" y="1549953"/>
          <a:ext cx="3455303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Where these shelters are sited on the Highway, a consent is required to “install, retain and maintain” them</a:t>
          </a:r>
        </a:p>
      </dsp:txBody>
      <dsp:txXfrm>
        <a:off x="1429899" y="1549953"/>
        <a:ext cx="3455303" cy="1238008"/>
      </dsp:txXfrm>
    </dsp:sp>
    <dsp:sp modelId="{5DA09CED-A714-4AC5-ADEF-8D9AC25456DA}">
      <dsp:nvSpPr>
        <dsp:cNvPr id="0" name=""/>
        <dsp:cNvSpPr/>
      </dsp:nvSpPr>
      <dsp:spPr>
        <a:xfrm>
          <a:off x="0" y="3097464"/>
          <a:ext cx="4885203" cy="123800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B3ED74-D0BC-47C4-83FB-81A877428B9C}">
      <dsp:nvSpPr>
        <dsp:cNvPr id="0" name=""/>
        <dsp:cNvSpPr/>
      </dsp:nvSpPr>
      <dsp:spPr>
        <a:xfrm>
          <a:off x="374497" y="3376015"/>
          <a:ext cx="680904" cy="68090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AEC23C-6E16-4333-94D5-375E70FE0FBE}">
      <dsp:nvSpPr>
        <dsp:cNvPr id="0" name=""/>
        <dsp:cNvSpPr/>
      </dsp:nvSpPr>
      <dsp:spPr>
        <a:xfrm>
          <a:off x="1429899" y="3097464"/>
          <a:ext cx="3455303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The work on the Essex-wide Bus Shelter Project has highlighted that the vast majority do not have consent</a:t>
          </a:r>
        </a:p>
      </dsp:txBody>
      <dsp:txXfrm>
        <a:off x="1429899" y="3097464"/>
        <a:ext cx="3455303" cy="1238008"/>
      </dsp:txXfrm>
    </dsp:sp>
    <dsp:sp modelId="{BB0479EB-EBC3-4868-B00E-6D54D1B106BC}">
      <dsp:nvSpPr>
        <dsp:cNvPr id="0" name=""/>
        <dsp:cNvSpPr/>
      </dsp:nvSpPr>
      <dsp:spPr>
        <a:xfrm>
          <a:off x="0" y="4644974"/>
          <a:ext cx="4885203" cy="123800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1BE0D5-1EAE-48BA-845B-96AB444CE6CE}">
      <dsp:nvSpPr>
        <dsp:cNvPr id="0" name=""/>
        <dsp:cNvSpPr/>
      </dsp:nvSpPr>
      <dsp:spPr>
        <a:xfrm>
          <a:off x="374497" y="4923526"/>
          <a:ext cx="680904" cy="68090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EF5409-2B8E-4B65-86DE-78F4AF21A891}">
      <dsp:nvSpPr>
        <dsp:cNvPr id="0" name=""/>
        <dsp:cNvSpPr/>
      </dsp:nvSpPr>
      <dsp:spPr>
        <a:xfrm>
          <a:off x="1429899" y="4644974"/>
          <a:ext cx="3455303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Retrospective action is required to ensure consents are in place</a:t>
          </a:r>
        </a:p>
      </dsp:txBody>
      <dsp:txXfrm>
        <a:off x="1429899" y="4644974"/>
        <a:ext cx="3455303" cy="12380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9212" y="0"/>
            <a:ext cx="2951163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5387"/>
            <a:ext cx="2951163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9212" y="9445387"/>
            <a:ext cx="2951163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CA76C424-72E7-44F4-AEE2-E8C0645FEB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4885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9212" y="0"/>
            <a:ext cx="2951163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887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2694"/>
            <a:ext cx="4994275" cy="4474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387"/>
            <a:ext cx="2951163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9212" y="9445387"/>
            <a:ext cx="2951163" cy="49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6DD214E-EFA1-4449-A914-56417C3A92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3370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DD214E-EFA1-4449-A914-56417C3A928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30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DD214E-EFA1-4449-A914-56417C3A928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712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DD214E-EFA1-4449-A914-56417C3A928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013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DD214E-EFA1-4449-A914-56417C3A928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506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DD214E-EFA1-4449-A914-56417C3A928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3068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DD214E-EFA1-4449-A914-56417C3A928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9831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DD214E-EFA1-4449-A914-56417C3A928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214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DD214E-EFA1-4449-A914-56417C3A928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2142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DD214E-EFA1-4449-A914-56417C3A928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589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6825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7544" y="1752600"/>
            <a:ext cx="8208144" cy="1388368"/>
          </a:xfrm>
          <a:prstGeom prst="rect">
            <a:avLst/>
          </a:prstGeom>
        </p:spPr>
        <p:txBody>
          <a:bodyPr/>
          <a:lstStyle>
            <a:lvl1pPr>
              <a:defRPr sz="4400" b="1" baseline="0">
                <a:solidFill>
                  <a:schemeClr val="tx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</a:lstStyle>
          <a:p>
            <a:pPr lvl="0"/>
            <a:r>
              <a:rPr lang="en-US" noProof="0" dirty="0"/>
              <a:t>Click to add title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7544" y="1303784"/>
            <a:ext cx="8208144" cy="44881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+mn-lt"/>
                <a:cs typeface="Arial Bold" panose="020B0704020202020204" pitchFamily="34" charset="0"/>
              </a:defRPr>
            </a:lvl1pPr>
          </a:lstStyle>
          <a:p>
            <a:pPr lvl="0"/>
            <a:r>
              <a:rPr lang="en-US" noProof="0" dirty="0"/>
              <a:t>Click to add Service / Team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67544" y="3593070"/>
            <a:ext cx="8208144" cy="1708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You can change a slide’s background colour, but always remember to consider accessibility!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BA6DDC-2F55-4524-9630-506A4AA3F6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5949280"/>
            <a:ext cx="1169368" cy="56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2506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bulle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/>
          <p:cNvSpPr>
            <a:spLocks noGrp="1"/>
          </p:cNvSpPr>
          <p:nvPr>
            <p:ph sz="quarter" idx="10" hasCustomPrompt="1"/>
          </p:nvPr>
        </p:nvSpPr>
        <p:spPr>
          <a:xfrm>
            <a:off x="467544" y="1268189"/>
            <a:ext cx="8207375" cy="12246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en-US" dirty="0"/>
              <a:t>Always use at least size 18 font 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8313" y="404664"/>
            <a:ext cx="8222679" cy="64807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467544" y="2708274"/>
            <a:ext cx="8223448" cy="3815752"/>
          </a:xfrm>
          <a:prstGeom prst="rect">
            <a:avLst/>
          </a:prstGeom>
        </p:spPr>
        <p:txBody>
          <a:bodyPr/>
          <a:lstStyle>
            <a:lvl1pPr>
              <a:defRPr sz="1800" b="1">
                <a:solidFill>
                  <a:schemeClr val="tx1"/>
                </a:solidFill>
              </a:defRPr>
            </a:lvl1pPr>
            <a:lvl2pPr>
              <a:defRPr sz="1700" b="1">
                <a:solidFill>
                  <a:schemeClr val="tx2"/>
                </a:solidFill>
              </a:defRPr>
            </a:lvl2pPr>
            <a:lvl3pPr>
              <a:defRPr sz="1700" b="1">
                <a:solidFill>
                  <a:schemeClr val="tx2"/>
                </a:solidFill>
              </a:defRPr>
            </a:lvl3pPr>
            <a:lvl4pPr>
              <a:defRPr sz="1700" b="1">
                <a:solidFill>
                  <a:schemeClr val="tx2"/>
                </a:solidFill>
              </a:defRPr>
            </a:lvl4pPr>
            <a:lvl5pPr>
              <a:defRPr sz="17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Always use at least size 18 font </a:t>
            </a:r>
          </a:p>
        </p:txBody>
      </p:sp>
    </p:spTree>
    <p:extLst>
      <p:ext uri="{BB962C8B-B14F-4D97-AF65-F5344CB8AC3E}">
        <p14:creationId xmlns:p14="http://schemas.microsoft.com/office/powerpoint/2010/main" val="8090680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799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70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/>
          <p:cNvSpPr>
            <a:spLocks noGrp="1"/>
          </p:cNvSpPr>
          <p:nvPr>
            <p:ph sz="quarter" idx="10" hasCustomPrompt="1"/>
          </p:nvPr>
        </p:nvSpPr>
        <p:spPr>
          <a:xfrm>
            <a:off x="467544" y="1268413"/>
            <a:ext cx="3958208" cy="5256931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</a:lstStyle>
          <a:p>
            <a:pPr lvl="0"/>
            <a:r>
              <a:rPr lang="en-US" dirty="0"/>
              <a:t>Always use at least size 18 font 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6680" cy="64807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Content Placeholder 17"/>
          <p:cNvSpPr>
            <a:spLocks noGrp="1"/>
          </p:cNvSpPr>
          <p:nvPr>
            <p:ph sz="quarter" idx="13" hasCustomPrompt="1"/>
          </p:nvPr>
        </p:nvSpPr>
        <p:spPr>
          <a:xfrm>
            <a:off x="4716016" y="1268413"/>
            <a:ext cx="3958208" cy="5256931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</a:lstStyle>
          <a:p>
            <a:pPr lvl="0"/>
            <a:r>
              <a:rPr lang="en-US" dirty="0"/>
              <a:t>Always use at least size 18 font </a:t>
            </a:r>
          </a:p>
        </p:txBody>
      </p:sp>
    </p:spTree>
    <p:extLst>
      <p:ext uri="{BB962C8B-B14F-4D97-AF65-F5344CB8AC3E}">
        <p14:creationId xmlns:p14="http://schemas.microsoft.com/office/powerpoint/2010/main" val="28184969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/>
          <p:cNvSpPr>
            <a:spLocks noGrp="1"/>
          </p:cNvSpPr>
          <p:nvPr>
            <p:ph sz="quarter" idx="10" hasCustomPrompt="1"/>
          </p:nvPr>
        </p:nvSpPr>
        <p:spPr>
          <a:xfrm>
            <a:off x="467544" y="1268413"/>
            <a:ext cx="8208144" cy="5256931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</a:lstStyle>
          <a:p>
            <a:pPr lvl="0"/>
            <a:r>
              <a:rPr lang="en-US" dirty="0"/>
              <a:t>Always use at least size 18 font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8144" cy="64807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9307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/>
          <p:cNvSpPr>
            <a:spLocks noGrp="1"/>
          </p:cNvSpPr>
          <p:nvPr>
            <p:ph sz="quarter" idx="10" hasCustomPrompt="1"/>
          </p:nvPr>
        </p:nvSpPr>
        <p:spPr>
          <a:xfrm>
            <a:off x="467544" y="1268413"/>
            <a:ext cx="8208144" cy="5256931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</a:lstStyle>
          <a:p>
            <a:pPr lvl="0"/>
            <a:r>
              <a:rPr lang="en-US" dirty="0"/>
              <a:t>Always use at least size 18 font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8144" cy="648072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7524328" y="6597352"/>
            <a:ext cx="1296144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+mn-lt"/>
              </a:rPr>
              <a:t>© Essex County Council</a:t>
            </a:r>
          </a:p>
        </p:txBody>
      </p:sp>
    </p:spTree>
    <p:extLst>
      <p:ext uri="{BB962C8B-B14F-4D97-AF65-F5344CB8AC3E}">
        <p14:creationId xmlns:p14="http://schemas.microsoft.com/office/powerpoint/2010/main" val="3951008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, Black Log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7544" y="1752600"/>
            <a:ext cx="8208144" cy="1388368"/>
          </a:xfrm>
          <a:prstGeom prst="rect">
            <a:avLst/>
          </a:prstGeom>
        </p:spPr>
        <p:txBody>
          <a:bodyPr/>
          <a:lstStyle>
            <a:lvl1pPr>
              <a:defRPr sz="4400" b="1" baseline="0">
                <a:solidFill>
                  <a:schemeClr val="bg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</a:lstStyle>
          <a:p>
            <a:pPr lvl="0"/>
            <a:r>
              <a:rPr lang="en-US" noProof="0" dirty="0"/>
              <a:t>Click to add title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7544" y="1303784"/>
            <a:ext cx="8208144" cy="44881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>
                <a:solidFill>
                  <a:schemeClr val="bg1"/>
                </a:solidFill>
                <a:latin typeface="+mn-lt"/>
                <a:cs typeface="Arial Bold" panose="020B0704020202020204" pitchFamily="34" charset="0"/>
              </a:defRPr>
            </a:lvl1pPr>
          </a:lstStyle>
          <a:p>
            <a:pPr lvl="0"/>
            <a:r>
              <a:rPr lang="en-US" noProof="0" dirty="0"/>
              <a:t>Click to add Service / Team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67544" y="3593070"/>
            <a:ext cx="8208144" cy="1708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You can change a slides background colour, </a:t>
            </a:r>
            <a:br>
              <a:rPr lang="en-GB" dirty="0"/>
            </a:br>
            <a:r>
              <a:rPr lang="en-GB" dirty="0"/>
              <a:t>but always remember to consider accessibility!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5949280"/>
            <a:ext cx="1169368" cy="56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0132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, Red Log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7544" y="1752600"/>
            <a:ext cx="8208144" cy="1388368"/>
          </a:xfrm>
          <a:prstGeom prst="rect">
            <a:avLst/>
          </a:prstGeom>
        </p:spPr>
        <p:txBody>
          <a:bodyPr/>
          <a:lstStyle>
            <a:lvl1pPr>
              <a:defRPr sz="4400" b="1" baseline="0">
                <a:solidFill>
                  <a:schemeClr val="tx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</a:lstStyle>
          <a:p>
            <a:pPr lvl="0"/>
            <a:r>
              <a:rPr lang="en-US" noProof="0" dirty="0"/>
              <a:t>Click to add title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7544" y="1303784"/>
            <a:ext cx="8208144" cy="44881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+mn-lt"/>
                <a:cs typeface="Arial Bold" panose="020B0704020202020204" pitchFamily="34" charset="0"/>
              </a:defRPr>
            </a:lvl1pPr>
          </a:lstStyle>
          <a:p>
            <a:pPr lvl="0"/>
            <a:r>
              <a:rPr lang="en-US" noProof="0" dirty="0"/>
              <a:t>Click to add Service / Team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67544" y="3593070"/>
            <a:ext cx="8208144" cy="1708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You can change a slides background colour, </a:t>
            </a:r>
            <a:br>
              <a:rPr lang="en-GB" dirty="0"/>
            </a:br>
            <a:r>
              <a:rPr lang="en-GB" dirty="0"/>
              <a:t>but always remember to consider accessibility!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5947334"/>
            <a:ext cx="1169368" cy="568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9370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0225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5" r:id="rId2"/>
    <p:sldLayoutId id="2147483689" r:id="rId3"/>
    <p:sldLayoutId id="2147483687" r:id="rId4"/>
    <p:sldLayoutId id="2147483695" r:id="rId5"/>
    <p:sldLayoutId id="2147483693" r:id="rId6"/>
    <p:sldLayoutId id="2147483692" r:id="rId7"/>
    <p:sldLayoutId id="2147483696" r:id="rId8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charset="0"/>
          <a:ea typeface="MS PGothic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MS PGothic" pitchFamily="34" charset="-128"/>
        </a:defRPr>
      </a:lvl3pPr>
      <a:lvl4pPr marL="15621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1981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29">
          <p15:clr>
            <a:srgbClr val="F26B43"/>
          </p15:clr>
        </p15:guide>
        <p15:guide id="2" pos="295">
          <p15:clr>
            <a:srgbClr val="F26B43"/>
          </p15:clr>
        </p15:guide>
        <p15:guide id="3" pos="5465">
          <p15:clr>
            <a:srgbClr val="F26B43"/>
          </p15:clr>
        </p15:guide>
        <p15:guide id="4" orient="horz" pos="79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-H-lJypzKWc?feature=oembed" TargetMode="Externa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52663" y="321177"/>
            <a:ext cx="3249230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5677" y="914400"/>
            <a:ext cx="2743200" cy="288757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Essex-wide Bus Shelter Project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5677" y="4170501"/>
            <a:ext cx="2743200" cy="1525597"/>
          </a:xfr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sz="170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Integrated Passenger Transport Unit (IPTU)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3344" y="3910267"/>
            <a:ext cx="1940093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CE1A1E2-EA2F-4B84-9F69-E21C793139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1173" y="4996072"/>
            <a:ext cx="1872208" cy="700026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James Hopkins</a:t>
            </a:r>
          </a:p>
        </p:txBody>
      </p:sp>
      <p:pic>
        <p:nvPicPr>
          <p:cNvPr id="4098" name="Picture 2" descr="Related image">
            <a:extLst>
              <a:ext uri="{FF2B5EF4-FFF2-40B4-BE49-F238E27FC236}">
                <a16:creationId xmlns:a16="http://schemas.microsoft.com/office/drawing/2014/main" id="{A4C84B2C-D07D-48A1-B630-36754B149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16832"/>
            <a:ext cx="5362608" cy="301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4394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41173" y="320040"/>
            <a:ext cx="8661654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963877"/>
            <a:ext cx="2620771" cy="493024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37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What are the benefits continued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490722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3732023" y="548680"/>
            <a:ext cx="4783327" cy="58326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Aft>
                <a:spcPts val="1200"/>
              </a:spcAft>
            </a:pPr>
            <a:r>
              <a:rPr lang="en-US" sz="1600" kern="1200" dirty="0">
                <a:ea typeface="+mn-ea"/>
              </a:rPr>
              <a:t>Requirement to follow Advertising Standards Authority rules and adhere to Essex County Council’s advertising policy</a:t>
            </a:r>
          </a:p>
          <a:p>
            <a:pPr indent="-228600">
              <a:lnSpc>
                <a:spcPct val="90000"/>
              </a:lnSpc>
              <a:spcAft>
                <a:spcPts val="1200"/>
              </a:spcAft>
            </a:pPr>
            <a:r>
              <a:rPr lang="en-US" sz="1600" kern="1200" dirty="0">
                <a:ea typeface="+mn-ea"/>
              </a:rPr>
              <a:t>New shelters will be added on an ad-hoc basis during the lifetime of the contract.  This is estimated to be c.50 per annum</a:t>
            </a:r>
          </a:p>
          <a:p>
            <a:pPr indent="-228600">
              <a:lnSpc>
                <a:spcPct val="90000"/>
              </a:lnSpc>
              <a:spcAft>
                <a:spcPts val="1200"/>
              </a:spcAft>
            </a:pPr>
            <a:r>
              <a:rPr lang="en-US" sz="1600" kern="1200" dirty="0">
                <a:ea typeface="+mn-ea"/>
              </a:rPr>
              <a:t>Standard features: </a:t>
            </a:r>
            <a:r>
              <a:rPr lang="en-US" sz="1600" kern="1200" dirty="0"/>
              <a:t>A light, real-time passenger information screen integration facility, accommodation of a bus stop flag pole and timetable case, seating, consistent look and feel</a:t>
            </a:r>
            <a:endParaRPr lang="en-US" sz="1600" kern="1200" dirty="0">
              <a:ea typeface="+mn-ea"/>
            </a:endParaRPr>
          </a:p>
          <a:p>
            <a:pPr indent="-228600">
              <a:lnSpc>
                <a:spcPct val="90000"/>
              </a:lnSpc>
              <a:spcAft>
                <a:spcPts val="1200"/>
              </a:spcAft>
            </a:pPr>
            <a:r>
              <a:rPr lang="en-US" sz="1600" kern="1200" dirty="0">
                <a:ea typeface="+mn-ea"/>
              </a:rPr>
              <a:t>Requirement to deliver on social value – this will form part of the evaluation </a:t>
            </a:r>
          </a:p>
          <a:p>
            <a:pPr indent="-228600">
              <a:lnSpc>
                <a:spcPct val="90000"/>
              </a:lnSpc>
              <a:spcAft>
                <a:spcPts val="1200"/>
              </a:spcAft>
            </a:pPr>
            <a:r>
              <a:rPr lang="en-US" sz="1600" kern="1200" dirty="0">
                <a:ea typeface="+mn-ea"/>
              </a:rPr>
              <a:t>Accessibility and equality legislative requirements apply</a:t>
            </a:r>
          </a:p>
          <a:p>
            <a:pPr indent="-228600">
              <a:lnSpc>
                <a:spcPct val="90000"/>
              </a:lnSpc>
              <a:spcAft>
                <a:spcPts val="1200"/>
              </a:spcAft>
            </a:pPr>
            <a:r>
              <a:rPr lang="en-US" sz="1600" kern="1200" dirty="0"/>
              <a:t>Spare, unsold advertising capacity will be offered for internal (Essex CC and Tier 2’s) advertising, free of charge</a:t>
            </a:r>
          </a:p>
          <a:p>
            <a:pPr indent="-228600">
              <a:lnSpc>
                <a:spcPct val="90000"/>
              </a:lnSpc>
              <a:spcAft>
                <a:spcPts val="1200"/>
              </a:spcAft>
            </a:pPr>
            <a:r>
              <a:rPr lang="en-US" sz="1600" kern="1200" dirty="0">
                <a:ea typeface="+mn-ea"/>
              </a:rPr>
              <a:t>Pro-active maintenance and cleaning regime</a:t>
            </a:r>
          </a:p>
          <a:p>
            <a:pPr indent="-228600">
              <a:lnSpc>
                <a:spcPct val="90000"/>
              </a:lnSpc>
              <a:spcAft>
                <a:spcPts val="1200"/>
              </a:spcAft>
            </a:pPr>
            <a:endParaRPr lang="en-US" sz="1600" kern="1200" dirty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3364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7F22C4D-8F15-47A3-9823-5BC25360D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699" y="687480"/>
            <a:ext cx="5605629" cy="99417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Benefits for Parish and Town Council’s</a:t>
            </a: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4616DEAB-8BD4-46F4-ABDB-23205B4111F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52321" y="2227943"/>
            <a:ext cx="5033221" cy="37882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</a:pPr>
            <a:r>
              <a:rPr lang="en-US" sz="1500" b="1" kern="1200">
                <a:ea typeface="+mn-ea"/>
              </a:rPr>
              <a:t>Process</a:t>
            </a:r>
            <a:r>
              <a:rPr lang="en-US" sz="1500" kern="1200">
                <a:ea typeface="+mn-ea"/>
              </a:rPr>
              <a:t> – to request new or replacement shelters remains unchanged</a:t>
            </a:r>
          </a:p>
          <a:p>
            <a:pPr indent="-228600">
              <a:lnSpc>
                <a:spcPct val="90000"/>
              </a:lnSpc>
            </a:pPr>
            <a:r>
              <a:rPr lang="en-US" sz="1500" b="1" kern="1200">
                <a:ea typeface="+mn-ea"/>
              </a:rPr>
              <a:t>Improved condition</a:t>
            </a:r>
            <a:r>
              <a:rPr lang="en-US" sz="1500" kern="1200">
                <a:ea typeface="+mn-ea"/>
              </a:rPr>
              <a:t>, or new/replacements shelters, in your administrative boundaries, providing a better experience for residents (for shelters included in the contract)</a:t>
            </a:r>
          </a:p>
          <a:p>
            <a:pPr indent="-228600">
              <a:lnSpc>
                <a:spcPct val="90000"/>
              </a:lnSpc>
            </a:pPr>
            <a:r>
              <a:rPr lang="en-US" sz="1500" b="1" kern="1200">
                <a:ea typeface="+mn-ea"/>
              </a:rPr>
              <a:t>Access to the contract </a:t>
            </a:r>
            <a:r>
              <a:rPr lang="en-US" sz="1500" kern="1200">
                <a:ea typeface="+mn-ea"/>
              </a:rPr>
              <a:t>to purchase shelters, via the Local Highways Panel</a:t>
            </a:r>
          </a:p>
          <a:p>
            <a:pPr indent="-228600">
              <a:lnSpc>
                <a:spcPct val="90000"/>
              </a:lnSpc>
            </a:pPr>
            <a:r>
              <a:rPr lang="en-US" sz="1500" b="1" kern="1200">
                <a:ea typeface="+mn-ea"/>
              </a:rPr>
              <a:t>Economies of scale </a:t>
            </a:r>
            <a:r>
              <a:rPr lang="en-US" sz="1500" kern="1200">
                <a:ea typeface="+mn-ea"/>
              </a:rPr>
              <a:t>– subject to tender, it is considered that the new approach to this contract will provide lower shelter costs compared to current spot-purchasing model</a:t>
            </a:r>
          </a:p>
          <a:p>
            <a:pPr indent="-228600">
              <a:lnSpc>
                <a:spcPct val="90000"/>
              </a:lnSpc>
            </a:pPr>
            <a:r>
              <a:rPr lang="en-US" sz="1500" b="1" kern="1200">
                <a:ea typeface="+mn-ea"/>
              </a:rPr>
              <a:t>Refurbish and re-use scheme </a:t>
            </a:r>
            <a:r>
              <a:rPr lang="en-US" sz="1500" kern="1200">
                <a:ea typeface="+mn-ea"/>
              </a:rPr>
              <a:t>– where a shelter is being replaced, that could be refurbished and used elsewhere, it’s expected this will mainly benefit more rural areas</a:t>
            </a:r>
          </a:p>
          <a:p>
            <a:pPr indent="-228600">
              <a:lnSpc>
                <a:spcPct val="90000"/>
              </a:lnSpc>
            </a:pPr>
            <a:endParaRPr lang="en-US" sz="1500" kern="1200">
              <a:ea typeface="+mn-ea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9435" y="0"/>
            <a:ext cx="195456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567" y="2369132"/>
            <a:ext cx="2119736" cy="2119736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9" name="Graphic 28" descr="Commitments">
            <a:extLst>
              <a:ext uri="{FF2B5EF4-FFF2-40B4-BE49-F238E27FC236}">
                <a16:creationId xmlns:a16="http://schemas.microsoft.com/office/drawing/2014/main" id="{191753A2-066C-4E93-8D9C-2F211F0EF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3962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08E89D5E-1885-4160-AC77-CC471DD1D0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7700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07457" y="712269"/>
            <a:ext cx="2528249" cy="550226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Project Timeline</a:t>
            </a:r>
            <a:endParaRPr lang="en-US" sz="28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50D2BD1-98F9-412D-905B-3A843EF40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71500" y="2971800"/>
            <a:ext cx="0" cy="91440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Content Placeholder 4">
            <a:extLst>
              <a:ext uri="{FF2B5EF4-FFF2-40B4-BE49-F238E27FC236}">
                <a16:creationId xmlns:a16="http://schemas.microsoft.com/office/drawing/2014/main" id="{E821CA16-A1DE-4BC7-A5DD-94B489A54AFA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754612653"/>
              </p:ext>
            </p:extLst>
          </p:nvPr>
        </p:nvGraphicFramePr>
        <p:xfrm>
          <a:off x="3960018" y="1601669"/>
          <a:ext cx="4701780" cy="27011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2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95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7477"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Task/Milestone</a:t>
                      </a:r>
                    </a:p>
                  </a:txBody>
                  <a:tcPr marL="85790" marR="85790" marT="42895" marB="428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/>
                        <a:t>Deadline</a:t>
                      </a:r>
                    </a:p>
                  </a:txBody>
                  <a:tcPr marL="85790" marR="85790" marT="42895" marB="4289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477"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Cabinet</a:t>
                      </a:r>
                    </a:p>
                  </a:txBody>
                  <a:tcPr marL="85790" marR="85790" marT="42895" marB="428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February 2021</a:t>
                      </a:r>
                    </a:p>
                  </a:txBody>
                  <a:tcPr marL="85790" marR="85790" marT="42895" marB="4289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868"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Tender opens</a:t>
                      </a:r>
                    </a:p>
                  </a:txBody>
                  <a:tcPr marL="85790" marR="85790" marT="42895" marB="428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March 2021</a:t>
                      </a:r>
                    </a:p>
                  </a:txBody>
                  <a:tcPr marL="85790" marR="85790" marT="42895" marB="42895" anchor="ctr"/>
                </a:tc>
                <a:extLst>
                  <a:ext uri="{0D108BD9-81ED-4DB2-BD59-A6C34878D82A}">
                    <a16:rowId xmlns:a16="http://schemas.microsoft.com/office/drawing/2014/main" val="595782322"/>
                  </a:ext>
                </a:extLst>
              </a:tr>
              <a:tr h="406868"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Tender closes</a:t>
                      </a:r>
                    </a:p>
                  </a:txBody>
                  <a:tcPr marL="85790" marR="85790" marT="42895" marB="428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May 2021</a:t>
                      </a:r>
                    </a:p>
                  </a:txBody>
                  <a:tcPr marL="85790" marR="85790" marT="42895" marB="4289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7477"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Contract awarded</a:t>
                      </a:r>
                    </a:p>
                  </a:txBody>
                  <a:tcPr marL="85790" marR="85790" marT="42895" marB="428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Summer 2021</a:t>
                      </a:r>
                    </a:p>
                  </a:txBody>
                  <a:tcPr marL="85790" marR="85790" marT="42895" marB="4289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7477">
                <a:tc>
                  <a:txBody>
                    <a:bodyPr/>
                    <a:lstStyle/>
                    <a:p>
                      <a:pPr algn="ctr"/>
                      <a:r>
                        <a:rPr lang="en-GB" sz="1700"/>
                        <a:t>Mobilisation</a:t>
                      </a:r>
                    </a:p>
                  </a:txBody>
                  <a:tcPr marL="85790" marR="85790" marT="42895" marB="428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Autumn 2021</a:t>
                      </a:r>
                    </a:p>
                  </a:txBody>
                  <a:tcPr marL="85790" marR="85790" marT="42895" marB="42895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7477">
                <a:tc>
                  <a:txBody>
                    <a:bodyPr/>
                    <a:lstStyle/>
                    <a:p>
                      <a:pPr algn="ctr"/>
                      <a:r>
                        <a:rPr lang="en-GB" sz="1700"/>
                        <a:t>Contract start</a:t>
                      </a:r>
                    </a:p>
                  </a:txBody>
                  <a:tcPr marL="85790" marR="85790" marT="42895" marB="428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October 2021</a:t>
                      </a:r>
                    </a:p>
                  </a:txBody>
                  <a:tcPr marL="85790" marR="85790" marT="42895" marB="42895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EB57373-C868-441B-A2F1-DF13641432FE}"/>
              </a:ext>
            </a:extLst>
          </p:cNvPr>
          <p:cNvSpPr txBox="1"/>
          <p:nvPr/>
        </p:nvSpPr>
        <p:spPr>
          <a:xfrm>
            <a:off x="3960018" y="4437112"/>
            <a:ext cx="45365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+mn-lt"/>
              </a:rPr>
              <a:t>These dates may change do the future impact of COVID-19.</a:t>
            </a:r>
            <a:endParaRPr lang="en-GB" sz="10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0945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7CA0DAA6-33B8-4A25-810D-2F4D816FB4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3729445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12CACD-29F1-4BC1-A630-B0C1000ED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480" y="640081"/>
            <a:ext cx="2532887" cy="3681976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kern="1200" dirty="0">
                <a:solidFill>
                  <a:schemeClr val="bg1"/>
                </a:solidFill>
                <a:ea typeface="+mj-ea"/>
              </a:rPr>
              <a:t>Parish and Town Council owned Bus shelters on the Highway</a:t>
            </a:r>
          </a:p>
        </p:txBody>
      </p:sp>
      <p:pic>
        <p:nvPicPr>
          <p:cNvPr id="1026" name="Picture 2" descr="Image result for wooden bus shelter essex">
            <a:extLst>
              <a:ext uri="{FF2B5EF4-FFF2-40B4-BE49-F238E27FC236}">
                <a16:creationId xmlns:a16="http://schemas.microsoft.com/office/drawing/2014/main" id="{4C180F2F-322A-4150-A411-3FD25A3464E2}"/>
              </a:ext>
            </a:extLst>
          </p:cNvPr>
          <p:cNvPicPr>
            <a:picLocks noGrp="1" noChangeAspect="1" noChangeArrowheads="1"/>
          </p:cNvPicPr>
          <p:nvPr>
            <p:ph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1" r="24646" b="2"/>
          <a:stretch/>
        </p:blipFill>
        <p:spPr bwMode="auto">
          <a:xfrm>
            <a:off x="3490722" y="10"/>
            <a:ext cx="5653278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289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072" y="470925"/>
            <a:ext cx="3285756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AE7DBA-330B-4A80-BCA5-9A458159F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271" y="1012004"/>
            <a:ext cx="2562119" cy="479540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1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Consents for Parish and Town Council owned shelters</a:t>
            </a:r>
          </a:p>
        </p:txBody>
      </p:sp>
      <p:graphicFrame>
        <p:nvGraphicFramePr>
          <p:cNvPr id="14" name="Content Placeholder 1">
            <a:extLst>
              <a:ext uri="{FF2B5EF4-FFF2-40B4-BE49-F238E27FC236}">
                <a16:creationId xmlns:a16="http://schemas.microsoft.com/office/drawing/2014/main" id="{8F1E4DDB-BE7E-4B5D-A84A-84C413A57E6B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505304273"/>
              </p:ext>
            </p:extLst>
          </p:nvPr>
        </p:nvGraphicFramePr>
        <p:xfrm>
          <a:off x="3895725" y="470924"/>
          <a:ext cx="4885203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03840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52663" y="311449"/>
            <a:ext cx="3249230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6096C9E-6E29-46BC-BC04-885CA4D10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212" y="742951"/>
            <a:ext cx="2607469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9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Applying for retrospective consent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5BBF17-7496-4BE0-911C-79376D96C7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053" t="19070" r="55724" b="6600"/>
          <a:stretch/>
        </p:blipFill>
        <p:spPr>
          <a:xfrm>
            <a:off x="4056813" y="492573"/>
            <a:ext cx="4532265" cy="588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046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9758" y="448055"/>
            <a:ext cx="2560777" cy="3801257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B729DE-20D9-43F1-B2FF-F18103D07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930" y="731519"/>
            <a:ext cx="2133893" cy="323757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3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Working together to solve the issue</a:t>
            </a:r>
          </a:p>
        </p:txBody>
      </p:sp>
      <p:sp>
        <p:nvSpPr>
          <p:cNvPr id="48" name="Rectangle 44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9757" y="4419227"/>
            <a:ext cx="2560777" cy="1979852"/>
          </a:xfrm>
          <a:prstGeom prst="rect">
            <a:avLst/>
          </a:prstGeom>
          <a:solidFill>
            <a:schemeClr val="accent1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C091803-41C2-48E0-9228-5148460C7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33452" y="448055"/>
            <a:ext cx="5766356" cy="5952745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ontent Placeholder 1">
            <a:extLst>
              <a:ext uri="{FF2B5EF4-FFF2-40B4-BE49-F238E27FC236}">
                <a16:creationId xmlns:a16="http://schemas.microsoft.com/office/drawing/2014/main" id="{59818BEE-4A6C-426E-9271-ED8C958E58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4781" y="686862"/>
            <a:ext cx="5278194" cy="547512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</a:pPr>
            <a:r>
              <a:rPr lang="en-US" kern="1200" dirty="0">
                <a:ea typeface="+mn-ea"/>
              </a:rPr>
              <a:t>Essex County Council is identifying how many of the c.700 shelters owned by Parish and Town Councils are sited on the Highway</a:t>
            </a:r>
          </a:p>
          <a:p>
            <a:pPr indent="-228600">
              <a:lnSpc>
                <a:spcPct val="90000"/>
              </a:lnSpc>
            </a:pPr>
            <a:r>
              <a:rPr lang="en-US" kern="1200" dirty="0">
                <a:ea typeface="+mn-ea"/>
              </a:rPr>
              <a:t>December 2020</a:t>
            </a:r>
            <a:r>
              <a:rPr lang="en-US" kern="1200">
                <a:ea typeface="+mn-ea"/>
              </a:rPr>
              <a:t>/January 2021, </a:t>
            </a:r>
            <a:r>
              <a:rPr lang="en-US" kern="1200" dirty="0">
                <a:ea typeface="+mn-ea"/>
              </a:rPr>
              <a:t>we aim to share a list with each Council of:</a:t>
            </a:r>
          </a:p>
          <a:p>
            <a:pPr lvl="1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800" kern="1200" dirty="0">
                <a:ea typeface="+mn-ea"/>
                <a:cs typeface="+mn-cs"/>
              </a:rPr>
              <a:t>Shelters we believe you own and maintain</a:t>
            </a:r>
          </a:p>
          <a:p>
            <a:pPr lvl="1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800" kern="1200" dirty="0">
                <a:ea typeface="+mn-ea"/>
                <a:cs typeface="+mn-cs"/>
              </a:rPr>
              <a:t>Advise which are on the Highway</a:t>
            </a:r>
          </a:p>
          <a:p>
            <a:pPr lvl="1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800" kern="1200" dirty="0">
                <a:ea typeface="+mn-ea"/>
                <a:cs typeface="+mn-cs"/>
              </a:rPr>
              <a:t>Provide a map identifying the location of the shelter</a:t>
            </a:r>
          </a:p>
          <a:p>
            <a:pPr indent="-228600">
              <a:lnSpc>
                <a:spcPct val="90000"/>
              </a:lnSpc>
            </a:pPr>
            <a:r>
              <a:rPr lang="en-US" kern="1200" dirty="0">
                <a:ea typeface="+mn-ea"/>
              </a:rPr>
              <a:t>Parish/Town Council’s then need to complete and submit an application to Essex Highways:</a:t>
            </a:r>
          </a:p>
          <a:p>
            <a:pPr lvl="1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800" kern="1200" dirty="0">
                <a:ea typeface="+mn-ea"/>
                <a:cs typeface="+mn-cs"/>
              </a:rPr>
              <a:t>One application per Council, with multiple shelter locations, is advised</a:t>
            </a:r>
          </a:p>
          <a:p>
            <a:pPr lvl="1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800" kern="1200" dirty="0">
                <a:ea typeface="+mn-ea"/>
                <a:cs typeface="+mn-cs"/>
              </a:rPr>
              <a:t>Every shelter must include a map identifying its location</a:t>
            </a:r>
          </a:p>
          <a:p>
            <a:pPr lvl="1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800" kern="1200" dirty="0">
                <a:ea typeface="+mn-ea"/>
                <a:cs typeface="+mn-cs"/>
              </a:rPr>
              <a:t>Check whether other license applications are required (e.g. bins, planters etc.)</a:t>
            </a:r>
          </a:p>
          <a:p>
            <a:pPr indent="-228600">
              <a:lnSpc>
                <a:spcPct val="90000"/>
              </a:lnSpc>
            </a:pPr>
            <a:r>
              <a:rPr lang="en-US" kern="1200" dirty="0">
                <a:ea typeface="+mn-ea"/>
              </a:rPr>
              <a:t>Target completion – 28 February 2021</a:t>
            </a:r>
          </a:p>
        </p:txBody>
      </p:sp>
    </p:spTree>
    <p:extLst>
      <p:ext uri="{BB962C8B-B14F-4D97-AF65-F5344CB8AC3E}">
        <p14:creationId xmlns:p14="http://schemas.microsoft.com/office/powerpoint/2010/main" val="11309703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559AE206-7EBA-4D33-8BC9-9D8158553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4555055"/>
            <a:ext cx="5174047" cy="1723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5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Any questions?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437D937-A7F1-4011-92B4-328E5BE1B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1425" y="1322610"/>
            <a:ext cx="1682850" cy="168284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672F332-AF08-46C6-94F0-77684310D7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46253" y="2707205"/>
            <a:ext cx="721796" cy="7217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4244EF8-D73A-40E1-BE73-D46E6B4B0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44374" y="2603243"/>
            <a:ext cx="220271" cy="22027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B84D7E8-4ECB-42D7-ADBF-01689B0F24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29087" y="0"/>
            <a:ext cx="4814914" cy="3429000"/>
          </a:xfrm>
          <a:custGeom>
            <a:avLst/>
            <a:gdLst>
              <a:gd name="connsiteX0" fmla="*/ 0 w 5699887"/>
              <a:gd name="connsiteY0" fmla="*/ 0 h 4059244"/>
              <a:gd name="connsiteX1" fmla="*/ 5699887 w 5699887"/>
              <a:gd name="connsiteY1" fmla="*/ 0 h 4059244"/>
              <a:gd name="connsiteX2" fmla="*/ 5699887 w 5699887"/>
              <a:gd name="connsiteY2" fmla="*/ 3944096 h 4059244"/>
              <a:gd name="connsiteX3" fmla="*/ 5525775 w 5699887"/>
              <a:gd name="connsiteY3" fmla="*/ 3980429 h 4059244"/>
              <a:gd name="connsiteX4" fmla="*/ 4663256 w 5699887"/>
              <a:gd name="connsiteY4" fmla="*/ 4059244 h 4059244"/>
              <a:gd name="connsiteX5" fmla="*/ 8566 w 5699887"/>
              <a:gd name="connsiteY5" fmla="*/ 67422 h 405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99887" h="4059244">
                <a:moveTo>
                  <a:pt x="0" y="0"/>
                </a:moveTo>
                <a:lnTo>
                  <a:pt x="5699887" y="0"/>
                </a:lnTo>
                <a:lnTo>
                  <a:pt x="5699887" y="3944096"/>
                </a:lnTo>
                <a:lnTo>
                  <a:pt x="5525775" y="3980429"/>
                </a:lnTo>
                <a:cubicBezTo>
                  <a:pt x="5246154" y="4032190"/>
                  <a:pt x="4957865" y="4059244"/>
                  <a:pt x="4663256" y="4059244"/>
                </a:cubicBezTo>
                <a:cubicBezTo>
                  <a:pt x="2306390" y="4059244"/>
                  <a:pt x="353936" y="2327747"/>
                  <a:pt x="8566" y="6742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E8E38ED-369A-44C2-B635-0BED0E48A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979834" y="4776880"/>
            <a:ext cx="0" cy="1303020"/>
          </a:xfrm>
          <a:prstGeom prst="line">
            <a:avLst/>
          </a:prstGeom>
          <a:ln w="19050" cap="sq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8303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4" name="Rectangle 63">
            <a:extLst>
              <a:ext uri="{FF2B5EF4-FFF2-40B4-BE49-F238E27FC236}">
                <a16:creationId xmlns:a16="http://schemas.microsoft.com/office/drawing/2014/main" id="{E4F9F79B-A093-478E-96B5-EE02BC93A8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0060" y="4610687"/>
            <a:ext cx="5558011" cy="130302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Our vision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480060" y="838202"/>
            <a:ext cx="4257478" cy="3063482"/>
          </a:xfrm>
        </p:spPr>
        <p:txBody>
          <a:bodyPr vert="horz" lIns="91440" tIns="45720" rIns="91440" bIns="45720" rtlCol="0" anchor="ctr" anchorCtr="0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2800" i="1" kern="1200" dirty="0">
                <a:ea typeface="+mn-ea"/>
              </a:rPr>
              <a:t>“A sustainable and quality bus infrastructure network that provides consistency of experience, is commercially focused and future proofed”</a:t>
            </a:r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11394CD8-BD30-4B74-86F4-51FDF3383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7341" y="0"/>
            <a:ext cx="4716660" cy="3359027"/>
          </a:xfrm>
          <a:custGeom>
            <a:avLst/>
            <a:gdLst>
              <a:gd name="connsiteX0" fmla="*/ 0 w 5699887"/>
              <a:gd name="connsiteY0" fmla="*/ 0 h 4059244"/>
              <a:gd name="connsiteX1" fmla="*/ 5699887 w 5699887"/>
              <a:gd name="connsiteY1" fmla="*/ 0 h 4059244"/>
              <a:gd name="connsiteX2" fmla="*/ 5699887 w 5699887"/>
              <a:gd name="connsiteY2" fmla="*/ 3944096 h 4059244"/>
              <a:gd name="connsiteX3" fmla="*/ 5525775 w 5699887"/>
              <a:gd name="connsiteY3" fmla="*/ 3980429 h 4059244"/>
              <a:gd name="connsiteX4" fmla="*/ 4663256 w 5699887"/>
              <a:gd name="connsiteY4" fmla="*/ 4059244 h 4059244"/>
              <a:gd name="connsiteX5" fmla="*/ 8566 w 5699887"/>
              <a:gd name="connsiteY5" fmla="*/ 67422 h 405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99887" h="4059244">
                <a:moveTo>
                  <a:pt x="0" y="0"/>
                </a:moveTo>
                <a:lnTo>
                  <a:pt x="5699887" y="0"/>
                </a:lnTo>
                <a:lnTo>
                  <a:pt x="5699887" y="3944096"/>
                </a:lnTo>
                <a:lnTo>
                  <a:pt x="5525775" y="3980429"/>
                </a:lnTo>
                <a:cubicBezTo>
                  <a:pt x="5246154" y="4032190"/>
                  <a:pt x="4957865" y="4059244"/>
                  <a:pt x="4663256" y="4059244"/>
                </a:cubicBezTo>
                <a:cubicBezTo>
                  <a:pt x="2306390" y="4059244"/>
                  <a:pt x="353936" y="2327747"/>
                  <a:pt x="8566" y="6742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4C22394-EBC2-4FAF-A555-6C02D589E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16200000">
            <a:off x="1131570" y="3621417"/>
            <a:ext cx="0" cy="1303020"/>
          </a:xfrm>
          <a:prstGeom prst="line">
            <a:avLst/>
          </a:prstGeom>
          <a:ln w="19050" cap="sq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id="{F7194F93-1F71-4A70-9DF1-28F1837711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7460" y="4610687"/>
            <a:ext cx="1411691" cy="14116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9BBC0C84-DC2A-43AE-9576-0A44295E8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24940" y="4506726"/>
            <a:ext cx="430807" cy="43080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4171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1B91595-DF01-4E8B-80BF-B812BA9BFD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46694"/>
            <a:ext cx="7835438" cy="1511306"/>
          </a:xfrm>
          <a:custGeom>
            <a:avLst/>
            <a:gdLst>
              <a:gd name="connsiteX0" fmla="*/ 0 w 10447252"/>
              <a:gd name="connsiteY0" fmla="*/ 0 h 1511306"/>
              <a:gd name="connsiteX1" fmla="*/ 3100647 w 10447252"/>
              <a:gd name="connsiteY1" fmla="*/ 0 h 1511306"/>
              <a:gd name="connsiteX2" fmla="*/ 3292695 w 10447252"/>
              <a:gd name="connsiteY2" fmla="*/ 0 h 1511306"/>
              <a:gd name="connsiteX3" fmla="*/ 3340133 w 10447252"/>
              <a:gd name="connsiteY3" fmla="*/ 0 h 1511306"/>
              <a:gd name="connsiteX4" fmla="*/ 4310215 w 10447252"/>
              <a:gd name="connsiteY4" fmla="*/ 0 h 1511306"/>
              <a:gd name="connsiteX5" fmla="*/ 5506390 w 10447252"/>
              <a:gd name="connsiteY5" fmla="*/ 0 h 1511306"/>
              <a:gd name="connsiteX6" fmla="*/ 5506390 w 10447252"/>
              <a:gd name="connsiteY6" fmla="*/ 2544 h 1511306"/>
              <a:gd name="connsiteX7" fmla="*/ 5901778 w 10447252"/>
              <a:gd name="connsiteY7" fmla="*/ 2544 h 1511306"/>
              <a:gd name="connsiteX8" fmla="*/ 5901778 w 10447252"/>
              <a:gd name="connsiteY8" fmla="*/ 0 h 1511306"/>
              <a:gd name="connsiteX9" fmla="*/ 10447252 w 10447252"/>
              <a:gd name="connsiteY9" fmla="*/ 0 h 1511306"/>
              <a:gd name="connsiteX10" fmla="*/ 9749635 w 10447252"/>
              <a:gd name="connsiteY10" fmla="*/ 1511301 h 1511306"/>
              <a:gd name="connsiteX11" fmla="*/ 5901779 w 10447252"/>
              <a:gd name="connsiteY11" fmla="*/ 1511301 h 1511306"/>
              <a:gd name="connsiteX12" fmla="*/ 5901779 w 10447252"/>
              <a:gd name="connsiteY12" fmla="*/ 1511304 h 1511306"/>
              <a:gd name="connsiteX13" fmla="*/ 5506390 w 10447252"/>
              <a:gd name="connsiteY13" fmla="*/ 1511304 h 1511306"/>
              <a:gd name="connsiteX14" fmla="*/ 5506390 w 10447252"/>
              <a:gd name="connsiteY14" fmla="*/ 1511306 h 1511306"/>
              <a:gd name="connsiteX15" fmla="*/ 4434058 w 10447252"/>
              <a:gd name="connsiteY15" fmla="*/ 1511306 h 1511306"/>
              <a:gd name="connsiteX16" fmla="*/ 4319855 w 10447252"/>
              <a:gd name="connsiteY16" fmla="*/ 1511306 h 1511306"/>
              <a:gd name="connsiteX17" fmla="*/ 4310215 w 10447252"/>
              <a:gd name="connsiteY17" fmla="*/ 1511306 h 1511306"/>
              <a:gd name="connsiteX18" fmla="*/ 3340133 w 10447252"/>
              <a:gd name="connsiteY18" fmla="*/ 1511306 h 1511306"/>
              <a:gd name="connsiteX19" fmla="*/ 3292695 w 10447252"/>
              <a:gd name="connsiteY19" fmla="*/ 1511306 h 1511306"/>
              <a:gd name="connsiteX20" fmla="*/ 3100647 w 10447252"/>
              <a:gd name="connsiteY20" fmla="*/ 1511306 h 1511306"/>
              <a:gd name="connsiteX21" fmla="*/ 0 w 10447252"/>
              <a:gd name="connsiteY21" fmla="*/ 1511306 h 1511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447252" h="1511306">
                <a:moveTo>
                  <a:pt x="0" y="0"/>
                </a:moveTo>
                <a:lnTo>
                  <a:pt x="3100647" y="0"/>
                </a:lnTo>
                <a:lnTo>
                  <a:pt x="3292695" y="0"/>
                </a:lnTo>
                <a:lnTo>
                  <a:pt x="3340133" y="0"/>
                </a:lnTo>
                <a:lnTo>
                  <a:pt x="4310215" y="0"/>
                </a:lnTo>
                <a:lnTo>
                  <a:pt x="5506390" y="0"/>
                </a:lnTo>
                <a:lnTo>
                  <a:pt x="5506390" y="2544"/>
                </a:lnTo>
                <a:lnTo>
                  <a:pt x="5901778" y="2544"/>
                </a:lnTo>
                <a:lnTo>
                  <a:pt x="5901778" y="0"/>
                </a:lnTo>
                <a:lnTo>
                  <a:pt x="10447252" y="0"/>
                </a:lnTo>
                <a:lnTo>
                  <a:pt x="9749635" y="1511301"/>
                </a:lnTo>
                <a:lnTo>
                  <a:pt x="5901779" y="1511301"/>
                </a:lnTo>
                <a:lnTo>
                  <a:pt x="5901779" y="1511304"/>
                </a:lnTo>
                <a:lnTo>
                  <a:pt x="5506390" y="1511304"/>
                </a:lnTo>
                <a:lnTo>
                  <a:pt x="5506390" y="1511306"/>
                </a:lnTo>
                <a:lnTo>
                  <a:pt x="4434058" y="1511306"/>
                </a:lnTo>
                <a:lnTo>
                  <a:pt x="4319855" y="1511306"/>
                </a:lnTo>
                <a:lnTo>
                  <a:pt x="4310215" y="1511306"/>
                </a:lnTo>
                <a:lnTo>
                  <a:pt x="3340133" y="1511306"/>
                </a:lnTo>
                <a:lnTo>
                  <a:pt x="3292695" y="1511306"/>
                </a:lnTo>
                <a:lnTo>
                  <a:pt x="3100647" y="1511306"/>
                </a:lnTo>
                <a:lnTo>
                  <a:pt x="0" y="1511306"/>
                </a:lnTo>
                <a:close/>
              </a:path>
            </a:pathLst>
          </a:custGeom>
          <a:solidFill>
            <a:srgbClr val="DDDC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AC533DD-1CF6-4A33-852D-3877441533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97168" y="5346700"/>
            <a:ext cx="1746832" cy="1511301"/>
          </a:xfrm>
          <a:custGeom>
            <a:avLst/>
            <a:gdLst>
              <a:gd name="connsiteX0" fmla="*/ 697617 w 2329109"/>
              <a:gd name="connsiteY0" fmla="*/ 0 h 1511301"/>
              <a:gd name="connsiteX1" fmla="*/ 2329109 w 2329109"/>
              <a:gd name="connsiteY1" fmla="*/ 0 h 1511301"/>
              <a:gd name="connsiteX2" fmla="*/ 2329109 w 2329109"/>
              <a:gd name="connsiteY2" fmla="*/ 1511301 h 1511301"/>
              <a:gd name="connsiteX3" fmla="*/ 0 w 2329109"/>
              <a:gd name="connsiteY3" fmla="*/ 1511301 h 1511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9109" h="1511301">
                <a:moveTo>
                  <a:pt x="697617" y="0"/>
                </a:moveTo>
                <a:lnTo>
                  <a:pt x="2329109" y="0"/>
                </a:lnTo>
                <a:lnTo>
                  <a:pt x="2329109" y="1511301"/>
                </a:lnTo>
                <a:lnTo>
                  <a:pt x="0" y="1511301"/>
                </a:lnTo>
                <a:close/>
              </a:path>
            </a:pathLst>
          </a:custGeom>
          <a:solidFill>
            <a:srgbClr val="404040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5430" y="5444835"/>
            <a:ext cx="6821738" cy="830231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500" kern="120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Overview of the current picture</a:t>
            </a: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5" name="Chart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589001176"/>
                  </p:ext>
                </p:extLst>
              </p:nvPr>
            </p:nvGraphicFramePr>
            <p:xfrm>
              <a:off x="575430" y="643467"/>
              <a:ext cx="7260008" cy="405726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5" name="Chart 4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5430" y="643467"/>
                <a:ext cx="7260008" cy="4057265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ABDD5844-2C5E-4101-ABF7-5B6ED679A642}"/>
              </a:ext>
            </a:extLst>
          </p:cNvPr>
          <p:cNvSpPr txBox="1"/>
          <p:nvPr/>
        </p:nvSpPr>
        <p:spPr>
          <a:xfrm>
            <a:off x="683568" y="4050312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  <a:latin typeface="+mn-lt"/>
              </a:rPr>
              <a:t>Parish Council, </a:t>
            </a:r>
          </a:p>
          <a:p>
            <a:r>
              <a:rPr lang="en-GB" sz="1600" b="1" dirty="0">
                <a:solidFill>
                  <a:schemeClr val="bg1"/>
                </a:solidFill>
                <a:latin typeface="+mn-lt"/>
              </a:rPr>
              <a:t>28%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910F92-E0DC-4811-B222-BF98A7F102E4}"/>
              </a:ext>
            </a:extLst>
          </p:cNvPr>
          <p:cNvSpPr txBox="1"/>
          <p:nvPr/>
        </p:nvSpPr>
        <p:spPr>
          <a:xfrm>
            <a:off x="7059687" y="4128748"/>
            <a:ext cx="67496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>
                <a:solidFill>
                  <a:schemeClr val="bg1"/>
                </a:solidFill>
                <a:latin typeface="+mn-lt"/>
              </a:rPr>
              <a:t>Town Council, 1%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564353-A137-40C5-820C-6F7C2A967B20}"/>
              </a:ext>
            </a:extLst>
          </p:cNvPr>
          <p:cNvSpPr txBox="1"/>
          <p:nvPr/>
        </p:nvSpPr>
        <p:spPr>
          <a:xfrm>
            <a:off x="4680138" y="4200182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  <a:latin typeface="+mn-lt"/>
              </a:rPr>
              <a:t>Unknown, 5%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241B3A-A021-4BCB-8743-1A0D5446C4C3}"/>
              </a:ext>
            </a:extLst>
          </p:cNvPr>
          <p:cNvSpPr txBox="1"/>
          <p:nvPr/>
        </p:nvSpPr>
        <p:spPr>
          <a:xfrm>
            <a:off x="2627784" y="4077072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  <a:latin typeface="+mn-lt"/>
              </a:rPr>
              <a:t>CC/JCD, </a:t>
            </a:r>
          </a:p>
          <a:p>
            <a:r>
              <a:rPr lang="en-GB" sz="1600" b="1" dirty="0">
                <a:solidFill>
                  <a:schemeClr val="bg1"/>
                </a:solidFill>
                <a:latin typeface="+mn-lt"/>
              </a:rPr>
              <a:t>28%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0F5050-A5FC-4BB5-ACE0-D20E05972EE8}"/>
              </a:ext>
            </a:extLst>
          </p:cNvPr>
          <p:cNvSpPr txBox="1"/>
          <p:nvPr/>
        </p:nvSpPr>
        <p:spPr>
          <a:xfrm>
            <a:off x="4661182" y="3573016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  <a:latin typeface="+mn-lt"/>
              </a:rPr>
              <a:t>Essex CC, </a:t>
            </a:r>
          </a:p>
          <a:p>
            <a:r>
              <a:rPr lang="en-GB" sz="1600" b="1" dirty="0">
                <a:solidFill>
                  <a:schemeClr val="bg1"/>
                </a:solidFill>
                <a:latin typeface="+mn-lt"/>
              </a:rPr>
              <a:t>22%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C0B0FF-82EE-47E2-816D-E2CF1FED1159}"/>
              </a:ext>
            </a:extLst>
          </p:cNvPr>
          <p:cNvSpPr txBox="1"/>
          <p:nvPr/>
        </p:nvSpPr>
        <p:spPr>
          <a:xfrm>
            <a:off x="6355536" y="3305298"/>
            <a:ext cx="14017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  <a:latin typeface="+mn-lt"/>
              </a:rPr>
              <a:t>District Council, 16%</a:t>
            </a:r>
          </a:p>
        </p:txBody>
      </p:sp>
    </p:spTree>
    <p:extLst>
      <p:ext uri="{BB962C8B-B14F-4D97-AF65-F5344CB8AC3E}">
        <p14:creationId xmlns:p14="http://schemas.microsoft.com/office/powerpoint/2010/main" val="1699605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493A152D-67AA-4924-A589-C325537992BE}"/>
              </a:ext>
            </a:extLst>
          </p:cNvPr>
          <p:cNvGrpSpPr/>
          <p:nvPr/>
        </p:nvGrpSpPr>
        <p:grpSpPr>
          <a:xfrm>
            <a:off x="1115616" y="149902"/>
            <a:ext cx="7488832" cy="5323118"/>
            <a:chOff x="323528" y="476672"/>
            <a:chExt cx="8678659" cy="6338698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383D000-ABD0-42E5-9D66-46CC864B9D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36" r="1151"/>
            <a:stretch/>
          </p:blipFill>
          <p:spPr>
            <a:xfrm>
              <a:off x="323528" y="476672"/>
              <a:ext cx="8678659" cy="633869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BF57587-9B50-464B-8F1D-F9DC73A984CA}"/>
                </a:ext>
              </a:extLst>
            </p:cNvPr>
            <p:cNvSpPr txBox="1"/>
            <p:nvPr/>
          </p:nvSpPr>
          <p:spPr>
            <a:xfrm>
              <a:off x="1506157" y="1736099"/>
              <a:ext cx="1431777" cy="696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Uttlesford</a:t>
              </a:r>
            </a:p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7%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FE97B94-6F3F-4279-AE8D-0D526FE4815C}"/>
                </a:ext>
              </a:extLst>
            </p:cNvPr>
            <p:cNvSpPr txBox="1"/>
            <p:nvPr/>
          </p:nvSpPr>
          <p:spPr>
            <a:xfrm>
              <a:off x="602550" y="3512535"/>
              <a:ext cx="1296144" cy="61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Harlow</a:t>
              </a:r>
            </a:p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8%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6906557-E812-4AB3-A610-7BC8A036B1DC}"/>
                </a:ext>
              </a:extLst>
            </p:cNvPr>
            <p:cNvSpPr txBox="1"/>
            <p:nvPr/>
          </p:nvSpPr>
          <p:spPr>
            <a:xfrm>
              <a:off x="611670" y="4408152"/>
              <a:ext cx="1296144" cy="870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Epping Forest</a:t>
              </a:r>
            </a:p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8%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4C131C4-620B-482B-9DC0-E0EC2311F7E2}"/>
                </a:ext>
              </a:extLst>
            </p:cNvPr>
            <p:cNvSpPr txBox="1"/>
            <p:nvPr/>
          </p:nvSpPr>
          <p:spPr>
            <a:xfrm>
              <a:off x="3654604" y="5875193"/>
              <a:ext cx="1678820" cy="870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Castle </a:t>
              </a:r>
            </a:p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Point</a:t>
              </a:r>
            </a:p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6%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9074960-EBBC-4DB3-B122-F443DA4CFDC1}"/>
                </a:ext>
              </a:extLst>
            </p:cNvPr>
            <p:cNvSpPr txBox="1"/>
            <p:nvPr/>
          </p:nvSpPr>
          <p:spPr>
            <a:xfrm>
              <a:off x="1829167" y="5042548"/>
              <a:ext cx="1431777" cy="659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5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Brentwood</a:t>
              </a:r>
            </a:p>
            <a:p>
              <a:pPr algn="ctr"/>
              <a:r>
                <a:rPr lang="en-GB" sz="15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5%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B5B09C9-5184-4C0F-A0FE-A1CD4374C606}"/>
                </a:ext>
              </a:extLst>
            </p:cNvPr>
            <p:cNvSpPr txBox="1"/>
            <p:nvPr/>
          </p:nvSpPr>
          <p:spPr>
            <a:xfrm>
              <a:off x="4982286" y="4166048"/>
              <a:ext cx="1296144" cy="61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Maldon</a:t>
              </a:r>
            </a:p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2%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E7D61F6-718E-459D-A784-0A93AF89BAE5}"/>
                </a:ext>
              </a:extLst>
            </p:cNvPr>
            <p:cNvSpPr txBox="1"/>
            <p:nvPr/>
          </p:nvSpPr>
          <p:spPr>
            <a:xfrm>
              <a:off x="5164358" y="2331782"/>
              <a:ext cx="1504040" cy="696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Colchester</a:t>
              </a:r>
            </a:p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12%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8115C0F-4A78-4A2F-BD17-1492DAC4580B}"/>
                </a:ext>
              </a:extLst>
            </p:cNvPr>
            <p:cNvSpPr txBox="1"/>
            <p:nvPr/>
          </p:nvSpPr>
          <p:spPr>
            <a:xfrm>
              <a:off x="5032496" y="5324586"/>
              <a:ext cx="1296144" cy="612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Rochford</a:t>
              </a:r>
            </a:p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7%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90ECE24-CD7A-419D-A2D8-0225F1CD223D}"/>
                </a:ext>
              </a:extLst>
            </p:cNvPr>
            <p:cNvSpPr txBox="1"/>
            <p:nvPr/>
          </p:nvSpPr>
          <p:spPr>
            <a:xfrm>
              <a:off x="3022729" y="5517231"/>
              <a:ext cx="1296144" cy="61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Basildon</a:t>
              </a:r>
            </a:p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15%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8A2224E-538B-4F09-A16D-BD5A1B88EEB8}"/>
                </a:ext>
              </a:extLst>
            </p:cNvPr>
            <p:cNvSpPr txBox="1"/>
            <p:nvPr/>
          </p:nvSpPr>
          <p:spPr>
            <a:xfrm>
              <a:off x="2830569" y="3948255"/>
              <a:ext cx="1539923" cy="696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Chelmsford</a:t>
              </a:r>
            </a:p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15%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2EE24F5-E379-4A44-BEF5-27A6F9AA8FD3}"/>
                </a:ext>
              </a:extLst>
            </p:cNvPr>
            <p:cNvSpPr txBox="1"/>
            <p:nvPr/>
          </p:nvSpPr>
          <p:spPr>
            <a:xfrm>
              <a:off x="3617009" y="1736099"/>
              <a:ext cx="1296144" cy="61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Braintree</a:t>
              </a:r>
            </a:p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8%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96EBB78-5F48-4709-8424-690C4F61C683}"/>
                </a:ext>
              </a:extLst>
            </p:cNvPr>
            <p:cNvSpPr txBox="1"/>
            <p:nvPr/>
          </p:nvSpPr>
          <p:spPr>
            <a:xfrm>
              <a:off x="7026968" y="2427660"/>
              <a:ext cx="1296144" cy="61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Tendring</a:t>
              </a:r>
            </a:p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7%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5FEF9E-9A3F-4D67-8118-21D198DC0366}"/>
              </a:ext>
            </a:extLst>
          </p:cNvPr>
          <p:cNvGrpSpPr/>
          <p:nvPr/>
        </p:nvGrpSpPr>
        <p:grpSpPr>
          <a:xfrm>
            <a:off x="-14100" y="5473025"/>
            <a:ext cx="9158100" cy="1384975"/>
            <a:chOff x="0" y="5346679"/>
            <a:chExt cx="9158100" cy="1511321"/>
          </a:xfrm>
        </p:grpSpPr>
        <p:sp>
          <p:nvSpPr>
            <p:cNvPr id="27" name="Trapezoid 26">
              <a:extLst>
                <a:ext uri="{FF2B5EF4-FFF2-40B4-BE49-F238E27FC236}">
                  <a16:creationId xmlns:a16="http://schemas.microsoft.com/office/drawing/2014/main" id="{EA4199E9-D472-442F-9DAD-3646737AE695}"/>
                </a:ext>
              </a:extLst>
            </p:cNvPr>
            <p:cNvSpPr/>
            <p:nvPr/>
          </p:nvSpPr>
          <p:spPr bwMode="auto">
            <a:xfrm>
              <a:off x="0" y="5346690"/>
              <a:ext cx="8028384" cy="1511305"/>
            </a:xfrm>
            <a:prstGeom prst="trapezoid">
              <a:avLst>
                <a:gd name="adj" fmla="val 586"/>
              </a:avLst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3600" b="1" i="0" u="none" strike="noStrike" cap="none" normalizeH="0" baseline="0" dirty="0">
                  <a:ln>
                    <a:noFill/>
                  </a:ln>
                  <a:effectLst/>
                  <a:latin typeface="+mj-lt"/>
                  <a:ea typeface="ＭＳ Ｐゴシック" charset="0"/>
                </a:rPr>
                <a:t>Overview of current picture</a:t>
              </a:r>
            </a:p>
          </p:txBody>
        </p:sp>
        <p:sp>
          <p:nvSpPr>
            <p:cNvPr id="28" name="Trapezoid 27">
              <a:extLst>
                <a:ext uri="{FF2B5EF4-FFF2-40B4-BE49-F238E27FC236}">
                  <a16:creationId xmlns:a16="http://schemas.microsoft.com/office/drawing/2014/main" id="{9E4BA53A-FB23-43AC-9D69-FF6535D39F24}"/>
                </a:ext>
              </a:extLst>
            </p:cNvPr>
            <p:cNvSpPr/>
            <p:nvPr/>
          </p:nvSpPr>
          <p:spPr bwMode="auto">
            <a:xfrm>
              <a:off x="7972598" y="5346689"/>
              <a:ext cx="1185502" cy="1511305"/>
            </a:xfrm>
            <a:prstGeom prst="trapezoid">
              <a:avLst>
                <a:gd name="adj" fmla="val 586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244CA68-DE98-4E63-91AF-02F574F052C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397168" y="5346685"/>
              <a:ext cx="490781" cy="1511315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30" name="Right Triangle 29">
              <a:extLst>
                <a:ext uri="{FF2B5EF4-FFF2-40B4-BE49-F238E27FC236}">
                  <a16:creationId xmlns:a16="http://schemas.microsoft.com/office/drawing/2014/main" id="{64509897-BA41-4564-ADA4-9C0A53501884}"/>
                </a:ext>
              </a:extLst>
            </p:cNvPr>
            <p:cNvSpPr/>
            <p:nvPr/>
          </p:nvSpPr>
          <p:spPr bwMode="auto">
            <a:xfrm flipH="1">
              <a:off x="7452320" y="5346679"/>
              <a:ext cx="522919" cy="1511315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FC04EF9D-B844-4185-A5A8-E1905D3E6B2D}"/>
              </a:ext>
            </a:extLst>
          </p:cNvPr>
          <p:cNvSpPr txBox="1"/>
          <p:nvPr/>
        </p:nvSpPr>
        <p:spPr>
          <a:xfrm>
            <a:off x="5704162" y="355771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+mn-lt"/>
              </a:rPr>
              <a:t>Shelters by district</a:t>
            </a:r>
          </a:p>
        </p:txBody>
      </p:sp>
    </p:spTree>
    <p:extLst>
      <p:ext uri="{BB962C8B-B14F-4D97-AF65-F5344CB8AC3E}">
        <p14:creationId xmlns:p14="http://schemas.microsoft.com/office/powerpoint/2010/main" val="3661259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97ABDA6-41C7-4AB2-B498-3A517526B5C4}"/>
              </a:ext>
            </a:extLst>
          </p:cNvPr>
          <p:cNvGrpSpPr/>
          <p:nvPr/>
        </p:nvGrpSpPr>
        <p:grpSpPr>
          <a:xfrm>
            <a:off x="-14100" y="5473025"/>
            <a:ext cx="9158100" cy="1384975"/>
            <a:chOff x="0" y="5346679"/>
            <a:chExt cx="9158100" cy="1511321"/>
          </a:xfrm>
        </p:grpSpPr>
        <p:sp>
          <p:nvSpPr>
            <p:cNvPr id="7" name="Trapezoid 6">
              <a:extLst>
                <a:ext uri="{FF2B5EF4-FFF2-40B4-BE49-F238E27FC236}">
                  <a16:creationId xmlns:a16="http://schemas.microsoft.com/office/drawing/2014/main" id="{F7EB09F4-19BF-47F2-A081-B1409A47E7B6}"/>
                </a:ext>
              </a:extLst>
            </p:cNvPr>
            <p:cNvSpPr/>
            <p:nvPr/>
          </p:nvSpPr>
          <p:spPr bwMode="auto">
            <a:xfrm>
              <a:off x="0" y="5346690"/>
              <a:ext cx="8028384" cy="1511305"/>
            </a:xfrm>
            <a:prstGeom prst="trapezoid">
              <a:avLst>
                <a:gd name="adj" fmla="val 586"/>
              </a:avLst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3600" b="1" i="0" u="none" strike="noStrike" cap="none" normalizeH="0" baseline="0" dirty="0">
                  <a:ln>
                    <a:noFill/>
                  </a:ln>
                  <a:effectLst/>
                  <a:latin typeface="+mj-lt"/>
                  <a:ea typeface="ＭＳ Ｐゴシック" charset="0"/>
                </a:rPr>
                <a:t>Overview of current picture</a:t>
              </a:r>
            </a:p>
          </p:txBody>
        </p:sp>
        <p:sp>
          <p:nvSpPr>
            <p:cNvPr id="8" name="Trapezoid 7">
              <a:extLst>
                <a:ext uri="{FF2B5EF4-FFF2-40B4-BE49-F238E27FC236}">
                  <a16:creationId xmlns:a16="http://schemas.microsoft.com/office/drawing/2014/main" id="{1FA796F3-8391-4543-A736-520C10A7CADE}"/>
                </a:ext>
              </a:extLst>
            </p:cNvPr>
            <p:cNvSpPr/>
            <p:nvPr/>
          </p:nvSpPr>
          <p:spPr bwMode="auto">
            <a:xfrm>
              <a:off x="7972598" y="5346689"/>
              <a:ext cx="1185502" cy="1511305"/>
            </a:xfrm>
            <a:prstGeom prst="trapezoid">
              <a:avLst>
                <a:gd name="adj" fmla="val 586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7F6FC63-031C-4DB9-A5B9-538835217723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397168" y="5346685"/>
              <a:ext cx="490781" cy="1511315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611F6685-7E45-4BD7-8B21-490F1279251F}"/>
                </a:ext>
              </a:extLst>
            </p:cNvPr>
            <p:cNvSpPr/>
            <p:nvPr/>
          </p:nvSpPr>
          <p:spPr bwMode="auto">
            <a:xfrm flipH="1">
              <a:off x="7452320" y="5346679"/>
              <a:ext cx="522919" cy="1511315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9CF9D3A-80F7-4054-B23B-1D2C9CAC724F}"/>
              </a:ext>
            </a:extLst>
          </p:cNvPr>
          <p:cNvGrpSpPr/>
          <p:nvPr/>
        </p:nvGrpSpPr>
        <p:grpSpPr>
          <a:xfrm>
            <a:off x="971600" y="347594"/>
            <a:ext cx="7148395" cy="5166880"/>
            <a:chOff x="1190483" y="347594"/>
            <a:chExt cx="7148395" cy="516688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5395507-06DE-477B-9576-F92F2C724E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38" r="1964"/>
            <a:stretch/>
          </p:blipFill>
          <p:spPr>
            <a:xfrm>
              <a:off x="1190483" y="347594"/>
              <a:ext cx="7148395" cy="516688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16B5483-757B-4DD9-9F89-63CB48564AC7}"/>
                </a:ext>
              </a:extLst>
            </p:cNvPr>
            <p:cNvSpPr txBox="1"/>
            <p:nvPr/>
          </p:nvSpPr>
          <p:spPr>
            <a:xfrm>
              <a:off x="2136109" y="1207545"/>
              <a:ext cx="12354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Uttlesford</a:t>
              </a:r>
            </a:p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0%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A8B6267-CAFE-4006-8D08-65C5C65DDCB6}"/>
                </a:ext>
              </a:extLst>
            </p:cNvPr>
            <p:cNvSpPr txBox="1"/>
            <p:nvPr/>
          </p:nvSpPr>
          <p:spPr>
            <a:xfrm>
              <a:off x="1296390" y="2570940"/>
              <a:ext cx="1118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Harlow</a:t>
              </a:r>
            </a:p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14%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F5E1A1C-7282-4C35-A460-A15B494F7A71}"/>
                </a:ext>
              </a:extLst>
            </p:cNvPr>
            <p:cNvSpPr txBox="1"/>
            <p:nvPr/>
          </p:nvSpPr>
          <p:spPr>
            <a:xfrm>
              <a:off x="1471895" y="3451483"/>
              <a:ext cx="111844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Epping Forest</a:t>
              </a:r>
            </a:p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14%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64F6B77-5CB8-4F93-AC73-8999E929F049}"/>
                </a:ext>
              </a:extLst>
            </p:cNvPr>
            <p:cNvSpPr txBox="1"/>
            <p:nvPr/>
          </p:nvSpPr>
          <p:spPr>
            <a:xfrm>
              <a:off x="4007156" y="4826659"/>
              <a:ext cx="14486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Castle Point</a:t>
              </a:r>
            </a:p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11%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88DCA6B-B75F-4DFB-9CBC-E19BC2189E90}"/>
                </a:ext>
              </a:extLst>
            </p:cNvPr>
            <p:cNvSpPr txBox="1"/>
            <p:nvPr/>
          </p:nvSpPr>
          <p:spPr>
            <a:xfrm>
              <a:off x="2414835" y="3984238"/>
              <a:ext cx="123548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5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Brentwood</a:t>
              </a:r>
            </a:p>
            <a:p>
              <a:pPr algn="ctr"/>
              <a:r>
                <a:rPr lang="en-GB" sz="15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4%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DCEA444-FBD5-49AA-BAD1-6552ADE87497}"/>
                </a:ext>
              </a:extLst>
            </p:cNvPr>
            <p:cNvSpPr txBox="1"/>
            <p:nvPr/>
          </p:nvSpPr>
          <p:spPr>
            <a:xfrm>
              <a:off x="4912639" y="3282207"/>
              <a:ext cx="1118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Maldon</a:t>
              </a:r>
            </a:p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1%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2420EB5-ED93-4FE9-AD38-6435CD396BC0}"/>
                </a:ext>
              </a:extLst>
            </p:cNvPr>
            <p:cNvSpPr txBox="1"/>
            <p:nvPr/>
          </p:nvSpPr>
          <p:spPr>
            <a:xfrm>
              <a:off x="5153831" y="1809768"/>
              <a:ext cx="12978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Colchester</a:t>
              </a:r>
            </a:p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20%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32C4031-7FD9-4F1F-ACA3-C708F5BFAA04}"/>
                </a:ext>
              </a:extLst>
            </p:cNvPr>
            <p:cNvSpPr txBox="1"/>
            <p:nvPr/>
          </p:nvSpPr>
          <p:spPr>
            <a:xfrm>
              <a:off x="5108453" y="4292983"/>
              <a:ext cx="1118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Rochford</a:t>
              </a:r>
            </a:p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5%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F2FE146-6E45-4CAF-A723-D4AC35D3538D}"/>
                </a:ext>
              </a:extLst>
            </p:cNvPr>
            <p:cNvSpPr txBox="1"/>
            <p:nvPr/>
          </p:nvSpPr>
          <p:spPr>
            <a:xfrm>
              <a:off x="3398343" y="4377068"/>
              <a:ext cx="1118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Basildon</a:t>
              </a:r>
            </a:p>
            <a:p>
              <a:pPr algn="ctr"/>
              <a:r>
                <a:rPr lang="en-GB" sz="1600" b="1" dirty="0">
                  <a:solidFill>
                    <a:schemeClr val="bg1"/>
                  </a:solidFill>
                  <a:latin typeface="+mn-lt"/>
                </a:rPr>
                <a:t>13%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81BE199-80A1-4284-94DD-D050CE2C9F11}"/>
                </a:ext>
              </a:extLst>
            </p:cNvPr>
            <p:cNvSpPr txBox="1"/>
            <p:nvPr/>
          </p:nvSpPr>
          <p:spPr>
            <a:xfrm>
              <a:off x="3293165" y="3254449"/>
              <a:ext cx="13288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Chelmsford</a:t>
              </a:r>
            </a:p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5%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C057C6A-13EA-4548-BAC2-02D40C29D027}"/>
                </a:ext>
              </a:extLst>
            </p:cNvPr>
            <p:cNvSpPr txBox="1"/>
            <p:nvPr/>
          </p:nvSpPr>
          <p:spPr>
            <a:xfrm>
              <a:off x="3957567" y="1207545"/>
              <a:ext cx="1118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Braintree</a:t>
              </a:r>
            </a:p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5%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8FDE83D-B8C2-4B5E-916A-F07AF95B23A7}"/>
                </a:ext>
              </a:extLst>
            </p:cNvPr>
            <p:cNvSpPr txBox="1"/>
            <p:nvPr/>
          </p:nvSpPr>
          <p:spPr>
            <a:xfrm>
              <a:off x="6755404" y="1792320"/>
              <a:ext cx="1118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Tendring</a:t>
              </a:r>
            </a:p>
            <a:p>
              <a:pPr algn="ctr"/>
              <a:r>
                <a:rPr lang="en-GB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8%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58A987A6-08C3-49B0-966F-24935A0906A2}"/>
              </a:ext>
            </a:extLst>
          </p:cNvPr>
          <p:cNvSpPr txBox="1"/>
          <p:nvPr/>
        </p:nvSpPr>
        <p:spPr>
          <a:xfrm>
            <a:off x="5704162" y="355771"/>
            <a:ext cx="32603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+mn-lt"/>
              </a:rPr>
              <a:t>Advertising shelters by district</a:t>
            </a:r>
          </a:p>
        </p:txBody>
      </p:sp>
    </p:spTree>
    <p:extLst>
      <p:ext uri="{BB962C8B-B14F-4D97-AF65-F5344CB8AC3E}">
        <p14:creationId xmlns:p14="http://schemas.microsoft.com/office/powerpoint/2010/main" val="2997556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97ABDA6-41C7-4AB2-B498-3A517526B5C4}"/>
              </a:ext>
            </a:extLst>
          </p:cNvPr>
          <p:cNvGrpSpPr/>
          <p:nvPr/>
        </p:nvGrpSpPr>
        <p:grpSpPr>
          <a:xfrm>
            <a:off x="-14100" y="5473025"/>
            <a:ext cx="9158100" cy="1384975"/>
            <a:chOff x="0" y="5346679"/>
            <a:chExt cx="9158100" cy="1511321"/>
          </a:xfrm>
        </p:grpSpPr>
        <p:sp>
          <p:nvSpPr>
            <p:cNvPr id="7" name="Trapezoid 6">
              <a:extLst>
                <a:ext uri="{FF2B5EF4-FFF2-40B4-BE49-F238E27FC236}">
                  <a16:creationId xmlns:a16="http://schemas.microsoft.com/office/drawing/2014/main" id="{F7EB09F4-19BF-47F2-A081-B1409A47E7B6}"/>
                </a:ext>
              </a:extLst>
            </p:cNvPr>
            <p:cNvSpPr/>
            <p:nvPr/>
          </p:nvSpPr>
          <p:spPr bwMode="auto">
            <a:xfrm>
              <a:off x="0" y="5346690"/>
              <a:ext cx="8028384" cy="1511305"/>
            </a:xfrm>
            <a:prstGeom prst="trapezoid">
              <a:avLst>
                <a:gd name="adj" fmla="val 586"/>
              </a:avLst>
            </a:prstGeom>
            <a:solidFill>
              <a:schemeClr val="bg1">
                <a:lumMod val="85000"/>
              </a:schemeClr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3600" b="1" i="0" u="none" strike="noStrike" cap="none" normalizeH="0" baseline="0" dirty="0">
                  <a:ln>
                    <a:noFill/>
                  </a:ln>
                  <a:effectLst/>
                  <a:latin typeface="+mj-lt"/>
                  <a:ea typeface="ＭＳ Ｐゴシック" charset="0"/>
                </a:rPr>
                <a:t>The vision explained</a:t>
              </a:r>
            </a:p>
          </p:txBody>
        </p:sp>
        <p:sp>
          <p:nvSpPr>
            <p:cNvPr id="8" name="Trapezoid 7">
              <a:extLst>
                <a:ext uri="{FF2B5EF4-FFF2-40B4-BE49-F238E27FC236}">
                  <a16:creationId xmlns:a16="http://schemas.microsoft.com/office/drawing/2014/main" id="{1FA796F3-8391-4543-A736-520C10A7CADE}"/>
                </a:ext>
              </a:extLst>
            </p:cNvPr>
            <p:cNvSpPr/>
            <p:nvPr/>
          </p:nvSpPr>
          <p:spPr bwMode="auto">
            <a:xfrm>
              <a:off x="7972598" y="5346689"/>
              <a:ext cx="1185502" cy="1511305"/>
            </a:xfrm>
            <a:prstGeom prst="trapezoid">
              <a:avLst>
                <a:gd name="adj" fmla="val 586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7F6FC63-031C-4DB9-A5B9-538835217723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397168" y="5346685"/>
              <a:ext cx="490781" cy="1511315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611F6685-7E45-4BD7-8B21-490F1279251F}"/>
                </a:ext>
              </a:extLst>
            </p:cNvPr>
            <p:cNvSpPr/>
            <p:nvPr/>
          </p:nvSpPr>
          <p:spPr bwMode="auto">
            <a:xfrm flipH="1">
              <a:off x="7452320" y="5346679"/>
              <a:ext cx="522919" cy="1511315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</p:grpSp>
      <p:pic>
        <p:nvPicPr>
          <p:cNvPr id="26" name="Online Media 3" title="Essex-wide Bus Shelter Project">
            <a:hlinkClick r:id="" action="ppaction://media"/>
            <a:extLst>
              <a:ext uri="{FF2B5EF4-FFF2-40B4-BE49-F238E27FC236}">
                <a16:creationId xmlns:a16="http://schemas.microsoft.com/office/drawing/2014/main" id="{0DE99D8B-4236-41B1-A46E-CF6C48C3BE7E}"/>
              </a:ext>
            </a:extLst>
          </p:cNvPr>
          <p:cNvPicPr>
            <a:picLocks noGrp="1" noRot="1" noChangeAspect="1"/>
          </p:cNvPicPr>
          <p:nvPr>
            <p:ph sz="quarter" idx="10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68312" y="476672"/>
            <a:ext cx="8207375" cy="461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25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0821CA8-6BCC-456F-82B4-D9B675CBF129}"/>
              </a:ext>
            </a:extLst>
          </p:cNvPr>
          <p:cNvSpPr/>
          <p:nvPr/>
        </p:nvSpPr>
        <p:spPr>
          <a:xfrm>
            <a:off x="3933027" y="418482"/>
            <a:ext cx="4885203" cy="1176797"/>
          </a:xfrm>
          <a:custGeom>
            <a:avLst/>
            <a:gdLst>
              <a:gd name="connsiteX0" fmla="*/ 0 w 4885203"/>
              <a:gd name="connsiteY0" fmla="*/ 0 h 1176797"/>
              <a:gd name="connsiteX1" fmla="*/ 4885203 w 4885203"/>
              <a:gd name="connsiteY1" fmla="*/ 0 h 1176797"/>
              <a:gd name="connsiteX2" fmla="*/ 4885203 w 4885203"/>
              <a:gd name="connsiteY2" fmla="*/ 1176797 h 1176797"/>
              <a:gd name="connsiteX3" fmla="*/ 0 w 4885203"/>
              <a:gd name="connsiteY3" fmla="*/ 1176797 h 1176797"/>
              <a:gd name="connsiteX4" fmla="*/ 0 w 4885203"/>
              <a:gd name="connsiteY4" fmla="*/ 0 h 117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5203" h="1176797">
                <a:moveTo>
                  <a:pt x="0" y="0"/>
                </a:moveTo>
                <a:lnTo>
                  <a:pt x="4885203" y="0"/>
                </a:lnTo>
                <a:lnTo>
                  <a:pt x="4885203" y="1176797"/>
                </a:lnTo>
                <a:lnTo>
                  <a:pt x="0" y="117679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8110" tIns="118110" rIns="118110" bIns="118110" numCol="1" spcCol="1270" anchor="ctr" anchorCtr="0">
            <a:noAutofit/>
          </a:bodyPr>
          <a:lstStyle/>
          <a:p>
            <a:pPr marL="0" lvl="0" indent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800" kern="1200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D21C9C9-6118-464F-9D9C-A0E791157383}"/>
              </a:ext>
            </a:extLst>
          </p:cNvPr>
          <p:cNvSpPr/>
          <p:nvPr/>
        </p:nvSpPr>
        <p:spPr>
          <a:xfrm>
            <a:off x="3895724" y="2348880"/>
            <a:ext cx="4885203" cy="1392821"/>
          </a:xfrm>
          <a:custGeom>
            <a:avLst/>
            <a:gdLst>
              <a:gd name="connsiteX0" fmla="*/ 0 w 4885203"/>
              <a:gd name="connsiteY0" fmla="*/ 0 h 1176797"/>
              <a:gd name="connsiteX1" fmla="*/ 4885203 w 4885203"/>
              <a:gd name="connsiteY1" fmla="*/ 0 h 1176797"/>
              <a:gd name="connsiteX2" fmla="*/ 4885203 w 4885203"/>
              <a:gd name="connsiteY2" fmla="*/ 1176797 h 1176797"/>
              <a:gd name="connsiteX3" fmla="*/ 0 w 4885203"/>
              <a:gd name="connsiteY3" fmla="*/ 1176797 h 1176797"/>
              <a:gd name="connsiteX4" fmla="*/ 0 w 4885203"/>
              <a:gd name="connsiteY4" fmla="*/ 0 h 117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5203" h="1176797">
                <a:moveTo>
                  <a:pt x="0" y="0"/>
                </a:moveTo>
                <a:lnTo>
                  <a:pt x="4885203" y="0"/>
                </a:lnTo>
                <a:lnTo>
                  <a:pt x="4885203" y="1176797"/>
                </a:lnTo>
                <a:lnTo>
                  <a:pt x="0" y="117679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8110" tIns="118110" rIns="118110" bIns="118110" numCol="1" spcCol="1270" anchor="ctr" anchorCtr="0">
            <a:noAutofit/>
          </a:bodyPr>
          <a:lstStyle/>
          <a:p>
            <a:pPr marL="0" lvl="0" indent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dirty="0"/>
              <a:t>Ensure a consistent, well managed, Bus Shelter estate for the long-term</a:t>
            </a:r>
            <a:endParaRPr lang="en-US" sz="2800" kern="120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337F0A1-363E-464F-ACF5-82583F33C813}"/>
              </a:ext>
            </a:extLst>
          </p:cNvPr>
          <p:cNvSpPr/>
          <p:nvPr/>
        </p:nvSpPr>
        <p:spPr>
          <a:xfrm>
            <a:off x="3933025" y="3145995"/>
            <a:ext cx="4885203" cy="1176797"/>
          </a:xfrm>
          <a:custGeom>
            <a:avLst/>
            <a:gdLst>
              <a:gd name="connsiteX0" fmla="*/ 0 w 4885203"/>
              <a:gd name="connsiteY0" fmla="*/ 0 h 1176797"/>
              <a:gd name="connsiteX1" fmla="*/ 4885203 w 4885203"/>
              <a:gd name="connsiteY1" fmla="*/ 0 h 1176797"/>
              <a:gd name="connsiteX2" fmla="*/ 4885203 w 4885203"/>
              <a:gd name="connsiteY2" fmla="*/ 1176797 h 1176797"/>
              <a:gd name="connsiteX3" fmla="*/ 0 w 4885203"/>
              <a:gd name="connsiteY3" fmla="*/ 1176797 h 1176797"/>
              <a:gd name="connsiteX4" fmla="*/ 0 w 4885203"/>
              <a:gd name="connsiteY4" fmla="*/ 0 h 117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5203" h="1176797">
                <a:moveTo>
                  <a:pt x="0" y="0"/>
                </a:moveTo>
                <a:lnTo>
                  <a:pt x="4885203" y="0"/>
                </a:lnTo>
                <a:lnTo>
                  <a:pt x="4885203" y="1176797"/>
                </a:lnTo>
                <a:lnTo>
                  <a:pt x="0" y="117679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8110" tIns="118110" rIns="118110" bIns="118110" numCol="1" spcCol="1270" anchor="ctr" anchorCtr="0">
            <a:noAutofit/>
          </a:bodyPr>
          <a:lstStyle/>
          <a:p>
            <a:pPr marL="0" lvl="0" indent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800" kern="120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38F9909C-0BD7-439F-B5F9-24270C6ABDB7}"/>
              </a:ext>
            </a:extLst>
          </p:cNvPr>
          <p:cNvSpPr/>
          <p:nvPr/>
        </p:nvSpPr>
        <p:spPr>
          <a:xfrm>
            <a:off x="3895723" y="5085184"/>
            <a:ext cx="5248277" cy="1176797"/>
          </a:xfrm>
          <a:custGeom>
            <a:avLst/>
            <a:gdLst>
              <a:gd name="connsiteX0" fmla="*/ 0 w 4885203"/>
              <a:gd name="connsiteY0" fmla="*/ 0 h 1176797"/>
              <a:gd name="connsiteX1" fmla="*/ 4885203 w 4885203"/>
              <a:gd name="connsiteY1" fmla="*/ 0 h 1176797"/>
              <a:gd name="connsiteX2" fmla="*/ 4885203 w 4885203"/>
              <a:gd name="connsiteY2" fmla="*/ 1176797 h 1176797"/>
              <a:gd name="connsiteX3" fmla="*/ 0 w 4885203"/>
              <a:gd name="connsiteY3" fmla="*/ 1176797 h 1176797"/>
              <a:gd name="connsiteX4" fmla="*/ 0 w 4885203"/>
              <a:gd name="connsiteY4" fmla="*/ 0 h 117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5203" h="1176797">
                <a:moveTo>
                  <a:pt x="0" y="0"/>
                </a:moveTo>
                <a:lnTo>
                  <a:pt x="4885203" y="0"/>
                </a:lnTo>
                <a:lnTo>
                  <a:pt x="4885203" y="1176797"/>
                </a:lnTo>
                <a:lnTo>
                  <a:pt x="0" y="117679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8110" tIns="118110" rIns="118110" bIns="118110" numCol="1" spcCol="1270" anchor="ctr" anchorCtr="0">
            <a:noAutofit/>
          </a:bodyPr>
          <a:lstStyle/>
          <a:p>
            <a:pPr marL="0" lvl="0" indent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dirty="0"/>
              <a:t>Deliver these ambitions in partnership with all Tier 2 Local Authorities in Essex</a:t>
            </a:r>
            <a:endParaRPr lang="en-US" sz="2800" kern="1200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072" y="470925"/>
            <a:ext cx="3285756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012004"/>
            <a:ext cx="2520280" cy="479540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400" kern="1200" dirty="0">
                <a:solidFill>
                  <a:srgbClr val="FFFFFF"/>
                </a:solidFill>
                <a:ea typeface="+mj-ea"/>
              </a:rPr>
              <a:t>What is the agreed plan?</a:t>
            </a:r>
          </a:p>
        </p:txBody>
      </p:sp>
      <p:sp>
        <p:nvSpPr>
          <p:cNvPr id="27" name="Straight Connector 26">
            <a:extLst>
              <a:ext uri="{FF2B5EF4-FFF2-40B4-BE49-F238E27FC236}">
                <a16:creationId xmlns:a16="http://schemas.microsoft.com/office/drawing/2014/main" id="{1703BCFA-A321-4EE4-8558-45894C4BD962}"/>
              </a:ext>
            </a:extLst>
          </p:cNvPr>
          <p:cNvSpPr/>
          <p:nvPr/>
        </p:nvSpPr>
        <p:spPr>
          <a:xfrm>
            <a:off x="3933025" y="1484784"/>
            <a:ext cx="4885203" cy="0"/>
          </a:xfrm>
          <a:prstGeom prst="line">
            <a:avLst/>
          </a:pr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Straight Connector 28">
            <a:extLst>
              <a:ext uri="{FF2B5EF4-FFF2-40B4-BE49-F238E27FC236}">
                <a16:creationId xmlns:a16="http://schemas.microsoft.com/office/drawing/2014/main" id="{B20B3BAE-8E0F-4F15-892C-95568B8EF488}"/>
              </a:ext>
            </a:extLst>
          </p:cNvPr>
          <p:cNvSpPr/>
          <p:nvPr/>
        </p:nvSpPr>
        <p:spPr>
          <a:xfrm>
            <a:off x="3933026" y="3717032"/>
            <a:ext cx="4885203" cy="0"/>
          </a:xfrm>
          <a:prstGeom prst="line">
            <a:avLst/>
          </a:pr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Straight Connector 30">
            <a:extLst>
              <a:ext uri="{FF2B5EF4-FFF2-40B4-BE49-F238E27FC236}">
                <a16:creationId xmlns:a16="http://schemas.microsoft.com/office/drawing/2014/main" id="{133BCF6A-7F5A-4226-8F77-973C6910AC13}"/>
              </a:ext>
            </a:extLst>
          </p:cNvPr>
          <p:cNvSpPr/>
          <p:nvPr/>
        </p:nvSpPr>
        <p:spPr>
          <a:xfrm>
            <a:off x="3895724" y="5013176"/>
            <a:ext cx="4885203" cy="0"/>
          </a:xfrm>
          <a:prstGeom prst="line">
            <a:avLst/>
          </a:pr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4045571-06EC-4D8D-8F9E-C6A8E15ABEFA}"/>
              </a:ext>
            </a:extLst>
          </p:cNvPr>
          <p:cNvSpPr/>
          <p:nvPr/>
        </p:nvSpPr>
        <p:spPr>
          <a:xfrm>
            <a:off x="3895724" y="282960"/>
            <a:ext cx="5248276" cy="1176797"/>
          </a:xfrm>
          <a:custGeom>
            <a:avLst/>
            <a:gdLst>
              <a:gd name="connsiteX0" fmla="*/ 0 w 4885203"/>
              <a:gd name="connsiteY0" fmla="*/ 0 h 1176797"/>
              <a:gd name="connsiteX1" fmla="*/ 4885203 w 4885203"/>
              <a:gd name="connsiteY1" fmla="*/ 0 h 1176797"/>
              <a:gd name="connsiteX2" fmla="*/ 4885203 w 4885203"/>
              <a:gd name="connsiteY2" fmla="*/ 1176797 h 1176797"/>
              <a:gd name="connsiteX3" fmla="*/ 0 w 4885203"/>
              <a:gd name="connsiteY3" fmla="*/ 1176797 h 1176797"/>
              <a:gd name="connsiteX4" fmla="*/ 0 w 4885203"/>
              <a:gd name="connsiteY4" fmla="*/ 0 h 117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5203" h="1176797">
                <a:moveTo>
                  <a:pt x="0" y="0"/>
                </a:moveTo>
                <a:lnTo>
                  <a:pt x="4885203" y="0"/>
                </a:lnTo>
                <a:lnTo>
                  <a:pt x="4885203" y="1176797"/>
                </a:lnTo>
                <a:lnTo>
                  <a:pt x="0" y="117679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8110" tIns="118110" rIns="118110" bIns="118110" numCol="1" spcCol="1270" anchor="ctr" anchorCtr="0">
            <a:noAutofit/>
          </a:bodyPr>
          <a:lstStyle/>
          <a:p>
            <a:pPr marL="0" lvl="0" indent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dirty="0"/>
              <a:t>Deliver an Essex-wide contract led by a single supplier</a:t>
            </a:r>
            <a:endParaRPr lang="en-US" sz="2800" kern="120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49D6314-D0CF-42A9-9C0D-0BC9D7878A19}"/>
              </a:ext>
            </a:extLst>
          </p:cNvPr>
          <p:cNvSpPr/>
          <p:nvPr/>
        </p:nvSpPr>
        <p:spPr>
          <a:xfrm>
            <a:off x="3851920" y="3754616"/>
            <a:ext cx="4885203" cy="1176797"/>
          </a:xfrm>
          <a:custGeom>
            <a:avLst/>
            <a:gdLst>
              <a:gd name="connsiteX0" fmla="*/ 0 w 4885203"/>
              <a:gd name="connsiteY0" fmla="*/ 0 h 1176797"/>
              <a:gd name="connsiteX1" fmla="*/ 4885203 w 4885203"/>
              <a:gd name="connsiteY1" fmla="*/ 0 h 1176797"/>
              <a:gd name="connsiteX2" fmla="*/ 4885203 w 4885203"/>
              <a:gd name="connsiteY2" fmla="*/ 1176797 h 1176797"/>
              <a:gd name="connsiteX3" fmla="*/ 0 w 4885203"/>
              <a:gd name="connsiteY3" fmla="*/ 1176797 h 1176797"/>
              <a:gd name="connsiteX4" fmla="*/ 0 w 4885203"/>
              <a:gd name="connsiteY4" fmla="*/ 0 h 117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5203" h="1176797">
                <a:moveTo>
                  <a:pt x="0" y="0"/>
                </a:moveTo>
                <a:lnTo>
                  <a:pt x="4885203" y="0"/>
                </a:lnTo>
                <a:lnTo>
                  <a:pt x="4885203" y="1176797"/>
                </a:lnTo>
                <a:lnTo>
                  <a:pt x="0" y="117679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8110" tIns="118110" rIns="118110" bIns="118110" numCol="1" spcCol="1270" anchor="ctr" anchorCtr="0">
            <a:noAutofit/>
          </a:bodyPr>
          <a:lstStyle/>
          <a:p>
            <a:pPr marL="0" lvl="0" indent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dirty="0"/>
              <a:t>Generate income from advertising on Bus Shelters – none is currently received</a:t>
            </a:r>
            <a:endParaRPr lang="en-US" sz="2800" kern="1200" dirty="0"/>
          </a:p>
        </p:txBody>
      </p:sp>
      <p:sp>
        <p:nvSpPr>
          <p:cNvPr id="15" name="Straight Connector 14">
            <a:extLst>
              <a:ext uri="{FF2B5EF4-FFF2-40B4-BE49-F238E27FC236}">
                <a16:creationId xmlns:a16="http://schemas.microsoft.com/office/drawing/2014/main" id="{11037DE0-6CD2-4745-9AB8-D33CF002B10E}"/>
              </a:ext>
            </a:extLst>
          </p:cNvPr>
          <p:cNvSpPr/>
          <p:nvPr/>
        </p:nvSpPr>
        <p:spPr>
          <a:xfrm>
            <a:off x="3933025" y="2420888"/>
            <a:ext cx="4885203" cy="0"/>
          </a:xfrm>
          <a:prstGeom prst="line">
            <a:avLst/>
          </a:pr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C97D76E-32C1-4852-B681-7705EDFA7F47}"/>
              </a:ext>
            </a:extLst>
          </p:cNvPr>
          <p:cNvSpPr/>
          <p:nvPr/>
        </p:nvSpPr>
        <p:spPr>
          <a:xfrm>
            <a:off x="3851920" y="1459757"/>
            <a:ext cx="5248276" cy="987889"/>
          </a:xfrm>
          <a:custGeom>
            <a:avLst/>
            <a:gdLst>
              <a:gd name="connsiteX0" fmla="*/ 0 w 4885203"/>
              <a:gd name="connsiteY0" fmla="*/ 0 h 1176797"/>
              <a:gd name="connsiteX1" fmla="*/ 4885203 w 4885203"/>
              <a:gd name="connsiteY1" fmla="*/ 0 h 1176797"/>
              <a:gd name="connsiteX2" fmla="*/ 4885203 w 4885203"/>
              <a:gd name="connsiteY2" fmla="*/ 1176797 h 1176797"/>
              <a:gd name="connsiteX3" fmla="*/ 0 w 4885203"/>
              <a:gd name="connsiteY3" fmla="*/ 1176797 h 1176797"/>
              <a:gd name="connsiteX4" fmla="*/ 0 w 4885203"/>
              <a:gd name="connsiteY4" fmla="*/ 0 h 117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5203" h="1176797">
                <a:moveTo>
                  <a:pt x="0" y="0"/>
                </a:moveTo>
                <a:lnTo>
                  <a:pt x="4885203" y="0"/>
                </a:lnTo>
                <a:lnTo>
                  <a:pt x="4885203" y="1176797"/>
                </a:lnTo>
                <a:lnTo>
                  <a:pt x="0" y="117679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8110" tIns="118110" rIns="118110" bIns="118110" numCol="1" spcCol="1270" anchor="ctr" anchorCtr="0">
            <a:noAutofit/>
          </a:bodyPr>
          <a:lstStyle/>
          <a:p>
            <a:pPr marL="0" lvl="0" indent="0" algn="l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dirty="0"/>
              <a:t>To increase bus patronage in Essex</a:t>
            </a:r>
            <a:endParaRPr lang="en-US" sz="2800" kern="1200" dirty="0"/>
          </a:p>
        </p:txBody>
      </p:sp>
    </p:spTree>
    <p:extLst>
      <p:ext uri="{BB962C8B-B14F-4D97-AF65-F5344CB8AC3E}">
        <p14:creationId xmlns:p14="http://schemas.microsoft.com/office/powerpoint/2010/main" val="702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13" grpId="0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5DCBB61-1A9C-4745-B380-D2296FFF559B}"/>
              </a:ext>
            </a:extLst>
          </p:cNvPr>
          <p:cNvSpPr/>
          <p:nvPr/>
        </p:nvSpPr>
        <p:spPr>
          <a:xfrm>
            <a:off x="3895725" y="360822"/>
            <a:ext cx="4885203" cy="979946"/>
          </a:xfrm>
          <a:custGeom>
            <a:avLst/>
            <a:gdLst>
              <a:gd name="connsiteX0" fmla="*/ 0 w 4885203"/>
              <a:gd name="connsiteY0" fmla="*/ 0 h 979946"/>
              <a:gd name="connsiteX1" fmla="*/ 4885203 w 4885203"/>
              <a:gd name="connsiteY1" fmla="*/ 0 h 979946"/>
              <a:gd name="connsiteX2" fmla="*/ 4885203 w 4885203"/>
              <a:gd name="connsiteY2" fmla="*/ 979946 h 979946"/>
              <a:gd name="connsiteX3" fmla="*/ 0 w 4885203"/>
              <a:gd name="connsiteY3" fmla="*/ 979946 h 979946"/>
              <a:gd name="connsiteX4" fmla="*/ 0 w 4885203"/>
              <a:gd name="connsiteY4" fmla="*/ 0 h 97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5203" h="979946">
                <a:moveTo>
                  <a:pt x="0" y="0"/>
                </a:moveTo>
                <a:lnTo>
                  <a:pt x="4885203" y="0"/>
                </a:lnTo>
                <a:lnTo>
                  <a:pt x="4885203" y="979946"/>
                </a:lnTo>
                <a:lnTo>
                  <a:pt x="0" y="97994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We are actively working with all 12 District, Borough and City Council’s in Essex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410807E-102D-4E22-96AC-F6445ED646EE}"/>
              </a:ext>
            </a:extLst>
          </p:cNvPr>
          <p:cNvSpPr/>
          <p:nvPr/>
        </p:nvSpPr>
        <p:spPr>
          <a:xfrm>
            <a:off x="3895725" y="1453744"/>
            <a:ext cx="4885203" cy="979946"/>
          </a:xfrm>
          <a:custGeom>
            <a:avLst/>
            <a:gdLst>
              <a:gd name="connsiteX0" fmla="*/ 0 w 4885203"/>
              <a:gd name="connsiteY0" fmla="*/ 0 h 979946"/>
              <a:gd name="connsiteX1" fmla="*/ 4885203 w 4885203"/>
              <a:gd name="connsiteY1" fmla="*/ 0 h 979946"/>
              <a:gd name="connsiteX2" fmla="*/ 4885203 w 4885203"/>
              <a:gd name="connsiteY2" fmla="*/ 979946 h 979946"/>
              <a:gd name="connsiteX3" fmla="*/ 0 w 4885203"/>
              <a:gd name="connsiteY3" fmla="*/ 979946 h 979946"/>
              <a:gd name="connsiteX4" fmla="*/ 0 w 4885203"/>
              <a:gd name="connsiteY4" fmla="*/ 0 h 97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5203" h="979946">
                <a:moveTo>
                  <a:pt x="0" y="0"/>
                </a:moveTo>
                <a:lnTo>
                  <a:pt x="4885203" y="0"/>
                </a:lnTo>
                <a:lnTo>
                  <a:pt x="4885203" y="979946"/>
                </a:lnTo>
                <a:lnTo>
                  <a:pt x="0" y="97994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Through a Collaboration Agreement between ECC &amp; the 12 District, Borough and City Councils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0A300FD-8206-46A3-9824-1F1646DE4C4F}"/>
              </a:ext>
            </a:extLst>
          </p:cNvPr>
          <p:cNvSpPr/>
          <p:nvPr/>
        </p:nvSpPr>
        <p:spPr>
          <a:xfrm>
            <a:off x="3884073" y="2564904"/>
            <a:ext cx="4885203" cy="979946"/>
          </a:xfrm>
          <a:custGeom>
            <a:avLst/>
            <a:gdLst>
              <a:gd name="connsiteX0" fmla="*/ 0 w 4885203"/>
              <a:gd name="connsiteY0" fmla="*/ 0 h 979946"/>
              <a:gd name="connsiteX1" fmla="*/ 4885203 w 4885203"/>
              <a:gd name="connsiteY1" fmla="*/ 0 h 979946"/>
              <a:gd name="connsiteX2" fmla="*/ 4885203 w 4885203"/>
              <a:gd name="connsiteY2" fmla="*/ 979946 h 979946"/>
              <a:gd name="connsiteX3" fmla="*/ 0 w 4885203"/>
              <a:gd name="connsiteY3" fmla="*/ 979946 h 979946"/>
              <a:gd name="connsiteX4" fmla="*/ 0 w 4885203"/>
              <a:gd name="connsiteY4" fmla="*/ 0 h 97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5203" h="979946">
                <a:moveTo>
                  <a:pt x="0" y="0"/>
                </a:moveTo>
                <a:lnTo>
                  <a:pt x="4885203" y="0"/>
                </a:lnTo>
                <a:lnTo>
                  <a:pt x="4885203" y="979946"/>
                </a:lnTo>
                <a:lnTo>
                  <a:pt x="0" y="97994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This covers shared principles and agreements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ACE8FBE-6892-4B55-AECB-F9F819752D83}"/>
              </a:ext>
            </a:extLst>
          </p:cNvPr>
          <p:cNvSpPr/>
          <p:nvPr/>
        </p:nvSpPr>
        <p:spPr>
          <a:xfrm>
            <a:off x="3895725" y="3413637"/>
            <a:ext cx="4885203" cy="979946"/>
          </a:xfrm>
          <a:custGeom>
            <a:avLst/>
            <a:gdLst>
              <a:gd name="connsiteX0" fmla="*/ 0 w 4885203"/>
              <a:gd name="connsiteY0" fmla="*/ 0 h 979946"/>
              <a:gd name="connsiteX1" fmla="*/ 4885203 w 4885203"/>
              <a:gd name="connsiteY1" fmla="*/ 0 h 979946"/>
              <a:gd name="connsiteX2" fmla="*/ 4885203 w 4885203"/>
              <a:gd name="connsiteY2" fmla="*/ 979946 h 979946"/>
              <a:gd name="connsiteX3" fmla="*/ 0 w 4885203"/>
              <a:gd name="connsiteY3" fmla="*/ 979946 h 979946"/>
              <a:gd name="connsiteX4" fmla="*/ 0 w 4885203"/>
              <a:gd name="connsiteY4" fmla="*/ 0 h 97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5203" h="979946">
                <a:moveTo>
                  <a:pt x="0" y="0"/>
                </a:moveTo>
                <a:lnTo>
                  <a:pt x="4885203" y="0"/>
                </a:lnTo>
                <a:lnTo>
                  <a:pt x="4885203" y="979946"/>
                </a:lnTo>
                <a:lnTo>
                  <a:pt x="0" y="97994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Essex County Council will be the contract owner – to give the successful supplier a single point of contact and direction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D859878-E9F2-486C-BB3C-926086D35E69}"/>
              </a:ext>
            </a:extLst>
          </p:cNvPr>
          <p:cNvSpPr/>
          <p:nvPr/>
        </p:nvSpPr>
        <p:spPr>
          <a:xfrm>
            <a:off x="3895725" y="4897326"/>
            <a:ext cx="4885203" cy="979946"/>
          </a:xfrm>
          <a:custGeom>
            <a:avLst/>
            <a:gdLst>
              <a:gd name="connsiteX0" fmla="*/ 0 w 4885203"/>
              <a:gd name="connsiteY0" fmla="*/ 0 h 979946"/>
              <a:gd name="connsiteX1" fmla="*/ 4885203 w 4885203"/>
              <a:gd name="connsiteY1" fmla="*/ 0 h 979946"/>
              <a:gd name="connsiteX2" fmla="*/ 4885203 w 4885203"/>
              <a:gd name="connsiteY2" fmla="*/ 979946 h 979946"/>
              <a:gd name="connsiteX3" fmla="*/ 0 w 4885203"/>
              <a:gd name="connsiteY3" fmla="*/ 979946 h 979946"/>
              <a:gd name="connsiteX4" fmla="*/ 0 w 4885203"/>
              <a:gd name="connsiteY4" fmla="*/ 0 h 97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5203" h="979946">
                <a:moveTo>
                  <a:pt x="0" y="0"/>
                </a:moveTo>
                <a:lnTo>
                  <a:pt x="4885203" y="0"/>
                </a:lnTo>
                <a:lnTo>
                  <a:pt x="4885203" y="979946"/>
                </a:lnTo>
                <a:lnTo>
                  <a:pt x="0" y="97994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Dovetailing of existing Tier 2 Local Authority contracts with the new Essex-wide contract.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5B06677-0A5C-4BD6-A53C-DECE788613F5}"/>
              </a:ext>
            </a:extLst>
          </p:cNvPr>
          <p:cNvSpPr/>
          <p:nvPr/>
        </p:nvSpPr>
        <p:spPr>
          <a:xfrm>
            <a:off x="3895725" y="6077620"/>
            <a:ext cx="4885203" cy="807764"/>
          </a:xfrm>
          <a:custGeom>
            <a:avLst/>
            <a:gdLst>
              <a:gd name="connsiteX0" fmla="*/ 0 w 4885203"/>
              <a:gd name="connsiteY0" fmla="*/ 0 h 979946"/>
              <a:gd name="connsiteX1" fmla="*/ 4885203 w 4885203"/>
              <a:gd name="connsiteY1" fmla="*/ 0 h 979946"/>
              <a:gd name="connsiteX2" fmla="*/ 4885203 w 4885203"/>
              <a:gd name="connsiteY2" fmla="*/ 979946 h 979946"/>
              <a:gd name="connsiteX3" fmla="*/ 0 w 4885203"/>
              <a:gd name="connsiteY3" fmla="*/ 979946 h 979946"/>
              <a:gd name="connsiteX4" fmla="*/ 0 w 4885203"/>
              <a:gd name="connsiteY4" fmla="*/ 0 h 97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5203" h="979946">
                <a:moveTo>
                  <a:pt x="0" y="0"/>
                </a:moveTo>
                <a:lnTo>
                  <a:pt x="4885203" y="0"/>
                </a:lnTo>
                <a:lnTo>
                  <a:pt x="4885203" y="979946"/>
                </a:lnTo>
                <a:lnTo>
                  <a:pt x="0" y="97994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/>
              <a:t>Asset and land transfer to ECC.</a:t>
            </a: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072" y="470925"/>
            <a:ext cx="3285756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47271" y="1012004"/>
            <a:ext cx="2562119" cy="479540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400" kern="1200" dirty="0">
                <a:solidFill>
                  <a:srgbClr val="FFFFFF"/>
                </a:solidFill>
                <a:ea typeface="+mj-ea"/>
              </a:rPr>
              <a:t>How will we achieve this?</a:t>
            </a:r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73770019-798C-48F5-9C0A-85A233A6B5E1}"/>
              </a:ext>
            </a:extLst>
          </p:cNvPr>
          <p:cNvSpPr/>
          <p:nvPr/>
        </p:nvSpPr>
        <p:spPr>
          <a:xfrm>
            <a:off x="3895725" y="1484784"/>
            <a:ext cx="4885203" cy="0"/>
          </a:xfrm>
          <a:prstGeom prst="line">
            <a:avLst/>
          </a:pr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Straight Connector 7">
            <a:extLst>
              <a:ext uri="{FF2B5EF4-FFF2-40B4-BE49-F238E27FC236}">
                <a16:creationId xmlns:a16="http://schemas.microsoft.com/office/drawing/2014/main" id="{BD71AB2E-101A-4F66-B6F4-FC7AE204E38A}"/>
              </a:ext>
            </a:extLst>
          </p:cNvPr>
          <p:cNvSpPr/>
          <p:nvPr/>
        </p:nvSpPr>
        <p:spPr>
          <a:xfrm>
            <a:off x="3895725" y="2564904"/>
            <a:ext cx="4885203" cy="0"/>
          </a:xfrm>
          <a:prstGeom prst="line">
            <a:avLst/>
          </a:pr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Straight Connector 9">
            <a:extLst>
              <a:ext uri="{FF2B5EF4-FFF2-40B4-BE49-F238E27FC236}">
                <a16:creationId xmlns:a16="http://schemas.microsoft.com/office/drawing/2014/main" id="{04C88F6B-09FC-4647-9B78-B9A5E108CDB8}"/>
              </a:ext>
            </a:extLst>
          </p:cNvPr>
          <p:cNvSpPr/>
          <p:nvPr/>
        </p:nvSpPr>
        <p:spPr>
          <a:xfrm>
            <a:off x="3895725" y="3413637"/>
            <a:ext cx="4885203" cy="0"/>
          </a:xfrm>
          <a:prstGeom prst="line">
            <a:avLst/>
          </a:pr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Straight Connector 11">
            <a:extLst>
              <a:ext uri="{FF2B5EF4-FFF2-40B4-BE49-F238E27FC236}">
                <a16:creationId xmlns:a16="http://schemas.microsoft.com/office/drawing/2014/main" id="{9D2DE955-528C-42C4-81C9-A05D91CA0E55}"/>
              </a:ext>
            </a:extLst>
          </p:cNvPr>
          <p:cNvSpPr/>
          <p:nvPr/>
        </p:nvSpPr>
        <p:spPr>
          <a:xfrm>
            <a:off x="3895725" y="4869160"/>
            <a:ext cx="4885203" cy="0"/>
          </a:xfrm>
          <a:prstGeom prst="line">
            <a:avLst/>
          </a:pr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Straight Connector 13">
            <a:extLst>
              <a:ext uri="{FF2B5EF4-FFF2-40B4-BE49-F238E27FC236}">
                <a16:creationId xmlns:a16="http://schemas.microsoft.com/office/drawing/2014/main" id="{BD4D4EC7-4F73-49AA-B2AF-DC551E8BF8A5}"/>
              </a:ext>
            </a:extLst>
          </p:cNvPr>
          <p:cNvSpPr/>
          <p:nvPr/>
        </p:nvSpPr>
        <p:spPr>
          <a:xfrm>
            <a:off x="3895725" y="6021288"/>
            <a:ext cx="4885203" cy="0"/>
          </a:xfrm>
          <a:prstGeom prst="line">
            <a:avLst/>
          </a:pr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33243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41173" y="320040"/>
            <a:ext cx="8661654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894577" y="957695"/>
            <a:ext cx="2620772" cy="493024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37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What are the benefits?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634005" y="476672"/>
            <a:ext cx="4783327" cy="5544615"/>
          </a:xfrm>
        </p:spPr>
        <p:txBody>
          <a:bodyPr vert="horz" lIns="91440" tIns="45720" rIns="91440" bIns="45720" rtlCol="0" anchor="ctr">
            <a:noAutofit/>
          </a:bodyPr>
          <a:lstStyle/>
          <a:p>
            <a:pPr indent="-228600">
              <a:lnSpc>
                <a:spcPct val="90000"/>
              </a:lnSpc>
              <a:spcAft>
                <a:spcPts val="1200"/>
              </a:spcAft>
            </a:pPr>
            <a:endParaRPr lang="en-US" sz="1600" kern="1200" dirty="0">
              <a:ea typeface="+mn-ea"/>
            </a:endParaRPr>
          </a:p>
          <a:p>
            <a:pPr indent="-228600">
              <a:lnSpc>
                <a:spcPct val="90000"/>
              </a:lnSpc>
              <a:spcAft>
                <a:spcPts val="1200"/>
              </a:spcAft>
            </a:pPr>
            <a:endParaRPr lang="en-US" sz="1600" kern="1200" dirty="0">
              <a:ea typeface="+mn-ea"/>
            </a:endParaRPr>
          </a:p>
          <a:p>
            <a:pPr indent="-228600">
              <a:lnSpc>
                <a:spcPct val="90000"/>
              </a:lnSpc>
              <a:spcAft>
                <a:spcPts val="1200"/>
              </a:spcAft>
            </a:pPr>
            <a:r>
              <a:rPr lang="en-US" sz="1600" kern="1200" dirty="0"/>
              <a:t>Income ringfenced to invest into Bus Infrastructure Network</a:t>
            </a:r>
            <a:endParaRPr lang="en-US" sz="1600" kern="1200" dirty="0">
              <a:ea typeface="+mn-ea"/>
            </a:endParaRPr>
          </a:p>
          <a:p>
            <a:pPr indent="-228600">
              <a:lnSpc>
                <a:spcPct val="90000"/>
              </a:lnSpc>
              <a:spcAft>
                <a:spcPts val="1200"/>
              </a:spcAft>
            </a:pPr>
            <a:r>
              <a:rPr lang="en-US" sz="1600" kern="1200" dirty="0">
                <a:ea typeface="+mn-ea"/>
              </a:rPr>
              <a:t>Essex County Council will own all bus shelter assets where it doesn’t currently (excluding Parish/Town Council owned shelters)</a:t>
            </a:r>
          </a:p>
          <a:p>
            <a:pPr indent="-228600">
              <a:lnSpc>
                <a:spcPct val="90000"/>
              </a:lnSpc>
              <a:spcAft>
                <a:spcPts val="1200"/>
              </a:spcAft>
            </a:pPr>
            <a:r>
              <a:rPr lang="en-US" sz="1600" kern="1200" dirty="0">
                <a:ea typeface="+mn-ea"/>
              </a:rPr>
              <a:t>There are currently c. 1300 shelters in scope.  Of these:</a:t>
            </a:r>
          </a:p>
          <a:p>
            <a:pPr lvl="1" indent="-228600">
              <a:lnSpc>
                <a:spcPct val="90000"/>
              </a:lnSpc>
              <a:spcAft>
                <a:spcPts val="1200"/>
              </a:spcAft>
            </a:pPr>
            <a:r>
              <a:rPr lang="en-US" sz="1600" kern="1200" dirty="0">
                <a:ea typeface="+mn-ea"/>
              </a:rPr>
              <a:t>550 are Advertising</a:t>
            </a:r>
          </a:p>
          <a:p>
            <a:pPr lvl="1" indent="-228600">
              <a:lnSpc>
                <a:spcPct val="90000"/>
              </a:lnSpc>
              <a:spcAft>
                <a:spcPts val="1200"/>
              </a:spcAft>
            </a:pPr>
            <a:r>
              <a:rPr lang="en-US" sz="1600" kern="1200" dirty="0">
                <a:ea typeface="+mn-ea"/>
              </a:rPr>
              <a:t>750 are Non-Advertising </a:t>
            </a:r>
          </a:p>
          <a:p>
            <a:pPr indent="-228600">
              <a:lnSpc>
                <a:spcPct val="90000"/>
              </a:lnSpc>
              <a:spcAft>
                <a:spcPts val="1200"/>
              </a:spcAft>
            </a:pPr>
            <a:r>
              <a:rPr lang="en-US" sz="1600" kern="1200" dirty="0">
                <a:ea typeface="+mn-ea"/>
              </a:rPr>
              <a:t>Digital by default – where it makes commercial sense to do so.  </a:t>
            </a:r>
          </a:p>
          <a:p>
            <a:pPr indent="-228600">
              <a:lnSpc>
                <a:spcPct val="90000"/>
              </a:lnSpc>
              <a:spcAft>
                <a:spcPts val="1200"/>
              </a:spcAft>
            </a:pPr>
            <a:r>
              <a:rPr lang="en-US" sz="1600" kern="1200" dirty="0">
                <a:ea typeface="+mn-ea"/>
              </a:rPr>
              <a:t>A consistent look and feel across the Bus Shelter estate, giving residents a better experience and improved accessibility for users</a:t>
            </a:r>
          </a:p>
          <a:p>
            <a:pPr indent="-228600">
              <a:lnSpc>
                <a:spcPct val="90000"/>
              </a:lnSpc>
              <a:spcAft>
                <a:spcPts val="1200"/>
              </a:spcAft>
            </a:pPr>
            <a:r>
              <a:rPr lang="en-US" sz="1600" kern="1200" dirty="0">
                <a:ea typeface="+mn-ea"/>
              </a:rPr>
              <a:t>Increase bus patronage, leading to reduced congestion and lower carbon emissions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61428" y="2209249"/>
            <a:ext cx="0" cy="2506648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819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ank">
  <a:themeElements>
    <a:clrScheme name="ECC Default Colours">
      <a:dk1>
        <a:srgbClr val="000000"/>
      </a:dk1>
      <a:lt1>
        <a:srgbClr val="FFFFFF"/>
      </a:lt1>
      <a:dk2>
        <a:srgbClr val="E00069"/>
      </a:dk2>
      <a:lt2>
        <a:srgbClr val="E1291A"/>
      </a:lt2>
      <a:accent1>
        <a:srgbClr val="007A33"/>
      </a:accent1>
      <a:accent2>
        <a:srgbClr val="00A191"/>
      </a:accent2>
      <a:accent3>
        <a:srgbClr val="004899"/>
      </a:accent3>
      <a:accent4>
        <a:srgbClr val="00205B"/>
      </a:accent4>
      <a:accent5>
        <a:srgbClr val="682558"/>
      </a:accent5>
      <a:accent6>
        <a:srgbClr val="934D98"/>
      </a:accent6>
      <a:hlink>
        <a:srgbClr val="0645AD"/>
      </a:hlink>
      <a:folHlink>
        <a:srgbClr val="0645AD"/>
      </a:folHlink>
    </a:clrScheme>
    <a:fontScheme name="ECC default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1800" dirty="0" smtClean="0">
            <a:latin typeface="+mn-lt"/>
          </a:defRPr>
        </a:defPPr>
      </a:lstStyle>
    </a:tx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B3995D"/>
        </a:dk2>
        <a:lt2>
          <a:srgbClr val="D00F44"/>
        </a:lt2>
        <a:accent1>
          <a:srgbClr val="C75B12"/>
        </a:accent1>
        <a:accent2>
          <a:srgbClr val="850057"/>
        </a:accent2>
        <a:accent3>
          <a:srgbClr val="FFFFFF"/>
        </a:accent3>
        <a:accent4>
          <a:srgbClr val="000000"/>
        </a:accent4>
        <a:accent5>
          <a:srgbClr val="E0B5AA"/>
        </a:accent5>
        <a:accent6>
          <a:srgbClr val="78004E"/>
        </a:accent6>
        <a:hlink>
          <a:srgbClr val="4B306A"/>
        </a:hlink>
        <a:folHlink>
          <a:srgbClr val="0083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2C0F3BD5-2828-4B01-9775-547067E9D20B}" vid="{D6AA8548-A859-4FEB-8288-206DB8D1E4B0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C04D8C8797784D939F7DD0EBF84C43" ma:contentTypeVersion="13" ma:contentTypeDescription="Create a new document." ma:contentTypeScope="" ma:versionID="c88a141f5ea8bee7bbf26cd458f057d4">
  <xsd:schema xmlns:xsd="http://www.w3.org/2001/XMLSchema" xmlns:xs="http://www.w3.org/2001/XMLSchema" xmlns:p="http://schemas.microsoft.com/office/2006/metadata/properties" xmlns:ns3="36833d6c-1f4f-43c9-80ba-f86659fe7f91" xmlns:ns4="f34c21ad-c875-4176-bb80-585e5beec4a9" targetNamespace="http://schemas.microsoft.com/office/2006/metadata/properties" ma:root="true" ma:fieldsID="683ed9f940a3b05c2ec6ec5a73254994" ns3:_="" ns4:_="">
    <xsd:import namespace="36833d6c-1f4f-43c9-80ba-f86659fe7f91"/>
    <xsd:import namespace="f34c21ad-c875-4176-bb80-585e5beec4a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833d6c-1f4f-43c9-80ba-f86659fe7f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4c21ad-c875-4176-bb80-585e5beec4a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94F4368-6ACA-4B63-8CEE-5CDCE36BDAF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CCAA-D73B-40FE-98FF-EEA82337D9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6833d6c-1f4f-43c9-80ba-f86659fe7f91"/>
    <ds:schemaRef ds:uri="f34c21ad-c875-4176-bb80-585e5beec4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A2597FC-8D5A-4DD2-AEC4-8F613DDCBD6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f34c21ad-c875-4176-bb80-585e5beec4a9"/>
    <ds:schemaRef ds:uri="36833d6c-1f4f-43c9-80ba-f86659fe7f91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912</Words>
  <Application>Microsoft Office PowerPoint</Application>
  <PresentationFormat>On-screen Show (4:3)</PresentationFormat>
  <Paragraphs>152</Paragraphs>
  <Slides>17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Arial Bold</vt:lpstr>
      <vt:lpstr>Calibri</vt:lpstr>
      <vt:lpstr>Times</vt:lpstr>
      <vt:lpstr>Blank</vt:lpstr>
      <vt:lpstr>Essex-wide Bus Shelter Project</vt:lpstr>
      <vt:lpstr>Our vision</vt:lpstr>
      <vt:lpstr>Overview of the current picture</vt:lpstr>
      <vt:lpstr>PowerPoint Presentation</vt:lpstr>
      <vt:lpstr>PowerPoint Presentation</vt:lpstr>
      <vt:lpstr>PowerPoint Presentation</vt:lpstr>
      <vt:lpstr>What is the agreed plan?</vt:lpstr>
      <vt:lpstr>How will we achieve this?</vt:lpstr>
      <vt:lpstr>What are the benefits?</vt:lpstr>
      <vt:lpstr>What are the benefits continued</vt:lpstr>
      <vt:lpstr>Benefits for Parish and Town Council’s</vt:lpstr>
      <vt:lpstr>Project Timeline</vt:lpstr>
      <vt:lpstr>Parish and Town Council owned Bus shelters on the Highway</vt:lpstr>
      <vt:lpstr>Consents for Parish and Town Council owned shelters</vt:lpstr>
      <vt:lpstr>Applying for retrospective consent</vt:lpstr>
      <vt:lpstr>Working together to solve the issue</vt:lpstr>
      <vt:lpstr>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Essex-wide Bus Shelter Project</dc:title>
  <dc:creator>James Hopkins, Transport Business Development Manager</dc:creator>
  <cp:lastModifiedBy>Toshiba</cp:lastModifiedBy>
  <cp:revision>5</cp:revision>
  <dcterms:created xsi:type="dcterms:W3CDTF">2020-03-03T00:16:24Z</dcterms:created>
  <dcterms:modified xsi:type="dcterms:W3CDTF">2020-12-21T10:31:17Z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0x010100FDC04D8C8797784D939F7DD0EBF84C43</vt:lpwstr>
  </property>
  <property fmtid="{D5CDD505-2E9C-101B-9397-08002B2CF9AE}" pid="3" name="MSIP_Label_39d8be9e-c8d9-4b9c-bd40-2c27cc7ea2e6_Enabled">
    <vt:lpwstr>true</vt:lpwstr>
  </property>
  <property fmtid="{D5CDD505-2E9C-101B-9397-08002B2CF9AE}" pid="4" name="MSIP_Label_39d8be9e-c8d9-4b9c-bd40-2c27cc7ea2e6_SetDate">
    <vt:lpwstr>2020-12-01T16:33:56Z</vt:lpwstr>
  </property>
  <property fmtid="{D5CDD505-2E9C-101B-9397-08002B2CF9AE}" pid="5" name="MSIP_Label_39d8be9e-c8d9-4b9c-bd40-2c27cc7ea2e6_Method">
    <vt:lpwstr>Standard</vt:lpwstr>
  </property>
  <property fmtid="{D5CDD505-2E9C-101B-9397-08002B2CF9AE}" pid="6" name="MSIP_Label_39d8be9e-c8d9-4b9c-bd40-2c27cc7ea2e6_Name">
    <vt:lpwstr>39d8be9e-c8d9-4b9c-bd40-2c27cc7ea2e6</vt:lpwstr>
  </property>
  <property fmtid="{D5CDD505-2E9C-101B-9397-08002B2CF9AE}" pid="7" name="MSIP_Label_39d8be9e-c8d9-4b9c-bd40-2c27cc7ea2e6_SiteId">
    <vt:lpwstr>a8b4324f-155c-4215-a0f1-7ed8cc9a992f</vt:lpwstr>
  </property>
  <property fmtid="{D5CDD505-2E9C-101B-9397-08002B2CF9AE}" pid="8" name="MSIP_Label_39d8be9e-c8d9-4b9c-bd40-2c27cc7ea2e6_ActionId">
    <vt:lpwstr>e07aa8aa-5ec5-4ac0-8292-0000d21a9817</vt:lpwstr>
  </property>
  <property fmtid="{D5CDD505-2E9C-101B-9397-08002B2CF9AE}" pid="9" name="MSIP_Label_39d8be9e-c8d9-4b9c-bd40-2c27cc7ea2e6_ContentBits">
    <vt:lpwstr>0</vt:lpwstr>
  </property>
</Properties>
</file>