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58" r:id="rId3"/>
    <p:sldId id="266" r:id="rId4"/>
    <p:sldId id="281" r:id="rId5"/>
    <p:sldId id="277" r:id="rId6"/>
    <p:sldId id="284" r:id="rId7"/>
    <p:sldId id="267" r:id="rId8"/>
    <p:sldId id="280" r:id="rId9"/>
    <p:sldId id="274"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ve Milton" initials="SM" lastIdx="1" clrIdx="0"/>
  <p:cmAuthor id="2" name="Alan Crossley" initials="AC"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CCFF"/>
    <a:srgbClr val="FFD1FF"/>
    <a:srgbClr val="FFCCCC"/>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72127" autoAdjust="0"/>
  </p:normalViewPr>
  <p:slideViewPr>
    <p:cSldViewPr snapToGrid="0">
      <p:cViewPr>
        <p:scale>
          <a:sx n="80" d="100"/>
          <a:sy n="80" d="100"/>
        </p:scale>
        <p:origin x="-96" y="-72"/>
      </p:cViewPr>
      <p:guideLst>
        <p:guide orient="horz" pos="2160"/>
        <p:guide pos="3840"/>
      </p:guideLst>
    </p:cSldViewPr>
  </p:slideViewPr>
  <p:outlineViewPr>
    <p:cViewPr>
      <p:scale>
        <a:sx n="33" d="100"/>
        <a:sy n="33" d="100"/>
      </p:scale>
      <p:origin x="0" y="120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2A38C24-6A62-483D-ADB5-C90586A9B637}"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GB"/>
        </a:p>
      </dgm:t>
    </dgm:pt>
    <dgm:pt modelId="{C2F78680-2A2F-447D-824A-867E8C65061D}">
      <dgm:prSet phldrT="[Text]"/>
      <dgm:spPr/>
      <dgm:t>
        <a:bodyPr/>
        <a:lstStyle/>
        <a:p>
          <a:r>
            <a:rPr lang="en-GB" b="1" dirty="0"/>
            <a:t>Resident in need</a:t>
          </a:r>
        </a:p>
      </dgm:t>
    </dgm:pt>
    <dgm:pt modelId="{4FF96DA5-ED64-4DBB-A0AB-36C96752D605}" type="parTrans" cxnId="{E5AF9392-E027-4455-A5B0-860BD319D9E6}">
      <dgm:prSet/>
      <dgm:spPr/>
      <dgm:t>
        <a:bodyPr/>
        <a:lstStyle/>
        <a:p>
          <a:endParaRPr lang="en-GB"/>
        </a:p>
      </dgm:t>
    </dgm:pt>
    <dgm:pt modelId="{464D2F23-D843-48F0-8189-705683E281A6}" type="sibTrans" cxnId="{E5AF9392-E027-4455-A5B0-860BD319D9E6}">
      <dgm:prSet/>
      <dgm:spPr/>
      <dgm:t>
        <a:bodyPr/>
        <a:lstStyle/>
        <a:p>
          <a:endParaRPr lang="en-GB" dirty="0"/>
        </a:p>
      </dgm:t>
    </dgm:pt>
    <dgm:pt modelId="{7BD3A972-9FB1-4A9A-A46B-032CABDDBCE3}">
      <dgm:prSet phldrT="[Text]"/>
      <dgm:spPr/>
      <dgm:t>
        <a:bodyPr/>
        <a:lstStyle/>
        <a:p>
          <a:r>
            <a:rPr lang="en-GB" b="1" dirty="0"/>
            <a:t> Call Identified person</a:t>
          </a:r>
        </a:p>
      </dgm:t>
    </dgm:pt>
    <dgm:pt modelId="{348A4854-F9E1-44CD-894E-B74510D203DB}" type="parTrans" cxnId="{5A08AEE5-D601-4FEB-B852-7DFAD11D5B17}">
      <dgm:prSet/>
      <dgm:spPr/>
      <dgm:t>
        <a:bodyPr/>
        <a:lstStyle/>
        <a:p>
          <a:endParaRPr lang="en-GB"/>
        </a:p>
      </dgm:t>
    </dgm:pt>
    <dgm:pt modelId="{BFE74A57-D636-4FF6-938C-D422A5D2EAA5}" type="sibTrans" cxnId="{5A08AEE5-D601-4FEB-B852-7DFAD11D5B17}">
      <dgm:prSet/>
      <dgm:spPr/>
      <dgm:t>
        <a:bodyPr/>
        <a:lstStyle/>
        <a:p>
          <a:endParaRPr lang="en-GB" dirty="0"/>
        </a:p>
      </dgm:t>
    </dgm:pt>
    <dgm:pt modelId="{F82602D1-A048-4D59-87AB-1D533F1D70AF}">
      <dgm:prSet phldrT="[Text]"/>
      <dgm:spPr/>
      <dgm:t>
        <a:bodyPr/>
        <a:lstStyle/>
        <a:p>
          <a:r>
            <a:rPr lang="en-GB" b="1" dirty="0"/>
            <a:t>Response delivered</a:t>
          </a:r>
        </a:p>
      </dgm:t>
    </dgm:pt>
    <dgm:pt modelId="{8A7D8EF8-F9AB-43F6-96BA-C6D5BFD3C8ED}" type="parTrans" cxnId="{75108E75-1C23-43AB-A8F4-A5C1807DAF3B}">
      <dgm:prSet/>
      <dgm:spPr/>
      <dgm:t>
        <a:bodyPr/>
        <a:lstStyle/>
        <a:p>
          <a:endParaRPr lang="en-GB"/>
        </a:p>
      </dgm:t>
    </dgm:pt>
    <dgm:pt modelId="{B5DFE298-E898-40F4-8ACE-6B42680981D0}" type="sibTrans" cxnId="{75108E75-1C23-43AB-A8F4-A5C1807DAF3B}">
      <dgm:prSet/>
      <dgm:spPr/>
      <dgm:t>
        <a:bodyPr/>
        <a:lstStyle/>
        <a:p>
          <a:endParaRPr lang="en-GB" dirty="0"/>
        </a:p>
      </dgm:t>
    </dgm:pt>
    <dgm:pt modelId="{A05F8A58-63EE-4C7A-B12F-BD24DE0815EB}" type="pres">
      <dgm:prSet presAssocID="{62A38C24-6A62-483D-ADB5-C90586A9B637}" presName="cycle" presStyleCnt="0">
        <dgm:presLayoutVars>
          <dgm:dir/>
          <dgm:resizeHandles val="exact"/>
        </dgm:presLayoutVars>
      </dgm:prSet>
      <dgm:spPr/>
      <dgm:t>
        <a:bodyPr/>
        <a:lstStyle/>
        <a:p>
          <a:endParaRPr lang="en-GB"/>
        </a:p>
      </dgm:t>
    </dgm:pt>
    <dgm:pt modelId="{2AB3D76B-3960-4677-96D1-F126B71DEC3D}" type="pres">
      <dgm:prSet presAssocID="{C2F78680-2A2F-447D-824A-867E8C65061D}" presName="node" presStyleLbl="node1" presStyleIdx="0" presStyleCnt="3" custRadScaleRad="129045" custRadScaleInc="-5153">
        <dgm:presLayoutVars>
          <dgm:bulletEnabled val="1"/>
        </dgm:presLayoutVars>
      </dgm:prSet>
      <dgm:spPr/>
      <dgm:t>
        <a:bodyPr/>
        <a:lstStyle/>
        <a:p>
          <a:endParaRPr lang="en-GB"/>
        </a:p>
      </dgm:t>
    </dgm:pt>
    <dgm:pt modelId="{893823FD-E387-4D44-A606-DBECDC0C26F8}" type="pres">
      <dgm:prSet presAssocID="{464D2F23-D843-48F0-8189-705683E281A6}" presName="sibTrans" presStyleLbl="sibTrans2D1" presStyleIdx="0" presStyleCnt="3"/>
      <dgm:spPr/>
      <dgm:t>
        <a:bodyPr/>
        <a:lstStyle/>
        <a:p>
          <a:endParaRPr lang="en-GB"/>
        </a:p>
      </dgm:t>
    </dgm:pt>
    <dgm:pt modelId="{0008BD52-388D-4253-ACC0-F71D69CC57BE}" type="pres">
      <dgm:prSet presAssocID="{464D2F23-D843-48F0-8189-705683E281A6}" presName="connectorText" presStyleLbl="sibTrans2D1" presStyleIdx="0" presStyleCnt="3"/>
      <dgm:spPr/>
      <dgm:t>
        <a:bodyPr/>
        <a:lstStyle/>
        <a:p>
          <a:endParaRPr lang="en-GB"/>
        </a:p>
      </dgm:t>
    </dgm:pt>
    <dgm:pt modelId="{EA1338DF-70B5-49D0-A935-524D4B21FF36}" type="pres">
      <dgm:prSet presAssocID="{7BD3A972-9FB1-4A9A-A46B-032CABDDBCE3}" presName="node" presStyleLbl="node1" presStyleIdx="1" presStyleCnt="3" custRadScaleRad="103339" custRadScaleInc="-17224">
        <dgm:presLayoutVars>
          <dgm:bulletEnabled val="1"/>
        </dgm:presLayoutVars>
      </dgm:prSet>
      <dgm:spPr/>
      <dgm:t>
        <a:bodyPr/>
        <a:lstStyle/>
        <a:p>
          <a:endParaRPr lang="en-GB"/>
        </a:p>
      </dgm:t>
    </dgm:pt>
    <dgm:pt modelId="{7385DB25-B5E8-480F-9198-A1B2D6EDF7E5}" type="pres">
      <dgm:prSet presAssocID="{BFE74A57-D636-4FF6-938C-D422A5D2EAA5}" presName="sibTrans" presStyleLbl="sibTrans2D1" presStyleIdx="1" presStyleCnt="3"/>
      <dgm:spPr/>
      <dgm:t>
        <a:bodyPr/>
        <a:lstStyle/>
        <a:p>
          <a:endParaRPr lang="en-GB"/>
        </a:p>
      </dgm:t>
    </dgm:pt>
    <dgm:pt modelId="{8A845943-FB43-4E6B-ACC1-C5AEFE881865}" type="pres">
      <dgm:prSet presAssocID="{BFE74A57-D636-4FF6-938C-D422A5D2EAA5}" presName="connectorText" presStyleLbl="sibTrans2D1" presStyleIdx="1" presStyleCnt="3"/>
      <dgm:spPr/>
      <dgm:t>
        <a:bodyPr/>
        <a:lstStyle/>
        <a:p>
          <a:endParaRPr lang="en-GB"/>
        </a:p>
      </dgm:t>
    </dgm:pt>
    <dgm:pt modelId="{AE31FDDE-EA8A-4570-832C-544E0FE0D8E3}" type="pres">
      <dgm:prSet presAssocID="{F82602D1-A048-4D59-87AB-1D533F1D70AF}" presName="node" presStyleLbl="node1" presStyleIdx="2" presStyleCnt="3" custRadScaleRad="119303" custRadScaleInc="8782">
        <dgm:presLayoutVars>
          <dgm:bulletEnabled val="1"/>
        </dgm:presLayoutVars>
      </dgm:prSet>
      <dgm:spPr/>
      <dgm:t>
        <a:bodyPr/>
        <a:lstStyle/>
        <a:p>
          <a:endParaRPr lang="en-GB"/>
        </a:p>
      </dgm:t>
    </dgm:pt>
    <dgm:pt modelId="{BAC74AB4-37DC-4D80-82B0-378D11A2E257}" type="pres">
      <dgm:prSet presAssocID="{B5DFE298-E898-40F4-8ACE-6B42680981D0}" presName="sibTrans" presStyleLbl="sibTrans2D1" presStyleIdx="2" presStyleCnt="3"/>
      <dgm:spPr/>
      <dgm:t>
        <a:bodyPr/>
        <a:lstStyle/>
        <a:p>
          <a:endParaRPr lang="en-GB"/>
        </a:p>
      </dgm:t>
    </dgm:pt>
    <dgm:pt modelId="{9EB5A9C4-B12A-4E2E-ADD1-C3DFCDB64230}" type="pres">
      <dgm:prSet presAssocID="{B5DFE298-E898-40F4-8ACE-6B42680981D0}" presName="connectorText" presStyleLbl="sibTrans2D1" presStyleIdx="2" presStyleCnt="3"/>
      <dgm:spPr/>
      <dgm:t>
        <a:bodyPr/>
        <a:lstStyle/>
        <a:p>
          <a:endParaRPr lang="en-GB"/>
        </a:p>
      </dgm:t>
    </dgm:pt>
  </dgm:ptLst>
  <dgm:cxnLst>
    <dgm:cxn modelId="{FDD2EDEF-6E82-40B4-83D2-D6848571542D}" type="presOf" srcId="{F82602D1-A048-4D59-87AB-1D533F1D70AF}" destId="{AE31FDDE-EA8A-4570-832C-544E0FE0D8E3}" srcOrd="0" destOrd="0" presId="urn:microsoft.com/office/officeart/2005/8/layout/cycle2"/>
    <dgm:cxn modelId="{E58CE63C-AADE-4B57-8E19-6D8381D75A3A}" type="presOf" srcId="{B5DFE298-E898-40F4-8ACE-6B42680981D0}" destId="{BAC74AB4-37DC-4D80-82B0-378D11A2E257}" srcOrd="0" destOrd="0" presId="urn:microsoft.com/office/officeart/2005/8/layout/cycle2"/>
    <dgm:cxn modelId="{9845D24E-7FE6-4E3D-95EC-459656236742}" type="presOf" srcId="{BFE74A57-D636-4FF6-938C-D422A5D2EAA5}" destId="{8A845943-FB43-4E6B-ACC1-C5AEFE881865}" srcOrd="1" destOrd="0" presId="urn:microsoft.com/office/officeart/2005/8/layout/cycle2"/>
    <dgm:cxn modelId="{E5AF9392-E027-4455-A5B0-860BD319D9E6}" srcId="{62A38C24-6A62-483D-ADB5-C90586A9B637}" destId="{C2F78680-2A2F-447D-824A-867E8C65061D}" srcOrd="0" destOrd="0" parTransId="{4FF96DA5-ED64-4DBB-A0AB-36C96752D605}" sibTransId="{464D2F23-D843-48F0-8189-705683E281A6}"/>
    <dgm:cxn modelId="{5A08AEE5-D601-4FEB-B852-7DFAD11D5B17}" srcId="{62A38C24-6A62-483D-ADB5-C90586A9B637}" destId="{7BD3A972-9FB1-4A9A-A46B-032CABDDBCE3}" srcOrd="1" destOrd="0" parTransId="{348A4854-F9E1-44CD-894E-B74510D203DB}" sibTransId="{BFE74A57-D636-4FF6-938C-D422A5D2EAA5}"/>
    <dgm:cxn modelId="{617D45D4-99E2-436E-879F-ADDABD99996E}" type="presOf" srcId="{62A38C24-6A62-483D-ADB5-C90586A9B637}" destId="{A05F8A58-63EE-4C7A-B12F-BD24DE0815EB}" srcOrd="0" destOrd="0" presId="urn:microsoft.com/office/officeart/2005/8/layout/cycle2"/>
    <dgm:cxn modelId="{1E508750-6D2D-45EA-BF74-D9419B81C070}" type="presOf" srcId="{464D2F23-D843-48F0-8189-705683E281A6}" destId="{893823FD-E387-4D44-A606-DBECDC0C26F8}" srcOrd="0" destOrd="0" presId="urn:microsoft.com/office/officeart/2005/8/layout/cycle2"/>
    <dgm:cxn modelId="{46509CE7-FD4F-492F-92A7-0CF98741E023}" type="presOf" srcId="{B5DFE298-E898-40F4-8ACE-6B42680981D0}" destId="{9EB5A9C4-B12A-4E2E-ADD1-C3DFCDB64230}" srcOrd="1" destOrd="0" presId="urn:microsoft.com/office/officeart/2005/8/layout/cycle2"/>
    <dgm:cxn modelId="{9ED5F298-211B-45EC-BB3D-E268474367D6}" type="presOf" srcId="{C2F78680-2A2F-447D-824A-867E8C65061D}" destId="{2AB3D76B-3960-4677-96D1-F126B71DEC3D}" srcOrd="0" destOrd="0" presId="urn:microsoft.com/office/officeart/2005/8/layout/cycle2"/>
    <dgm:cxn modelId="{E6100994-36CE-4A33-9460-1A95CB51B8CD}" type="presOf" srcId="{7BD3A972-9FB1-4A9A-A46B-032CABDDBCE3}" destId="{EA1338DF-70B5-49D0-A935-524D4B21FF36}" srcOrd="0" destOrd="0" presId="urn:microsoft.com/office/officeart/2005/8/layout/cycle2"/>
    <dgm:cxn modelId="{75108E75-1C23-43AB-A8F4-A5C1807DAF3B}" srcId="{62A38C24-6A62-483D-ADB5-C90586A9B637}" destId="{F82602D1-A048-4D59-87AB-1D533F1D70AF}" srcOrd="2" destOrd="0" parTransId="{8A7D8EF8-F9AB-43F6-96BA-C6D5BFD3C8ED}" sibTransId="{B5DFE298-E898-40F4-8ACE-6B42680981D0}"/>
    <dgm:cxn modelId="{0CA92E6B-742C-431D-A2E5-1CAEE5C93582}" type="presOf" srcId="{464D2F23-D843-48F0-8189-705683E281A6}" destId="{0008BD52-388D-4253-ACC0-F71D69CC57BE}" srcOrd="1" destOrd="0" presId="urn:microsoft.com/office/officeart/2005/8/layout/cycle2"/>
    <dgm:cxn modelId="{D9380940-1936-42FF-BE01-0A3EE969788E}" type="presOf" srcId="{BFE74A57-D636-4FF6-938C-D422A5D2EAA5}" destId="{7385DB25-B5E8-480F-9198-A1B2D6EDF7E5}" srcOrd="0" destOrd="0" presId="urn:microsoft.com/office/officeart/2005/8/layout/cycle2"/>
    <dgm:cxn modelId="{605BB412-3A7D-4BE6-8A38-4316C2332731}" type="presParOf" srcId="{A05F8A58-63EE-4C7A-B12F-BD24DE0815EB}" destId="{2AB3D76B-3960-4677-96D1-F126B71DEC3D}" srcOrd="0" destOrd="0" presId="urn:microsoft.com/office/officeart/2005/8/layout/cycle2"/>
    <dgm:cxn modelId="{DCF7CEE9-7627-4F1B-924C-938E85649F63}" type="presParOf" srcId="{A05F8A58-63EE-4C7A-B12F-BD24DE0815EB}" destId="{893823FD-E387-4D44-A606-DBECDC0C26F8}" srcOrd="1" destOrd="0" presId="urn:microsoft.com/office/officeart/2005/8/layout/cycle2"/>
    <dgm:cxn modelId="{863300DE-7E81-48BF-862C-E3366A3C2B6B}" type="presParOf" srcId="{893823FD-E387-4D44-A606-DBECDC0C26F8}" destId="{0008BD52-388D-4253-ACC0-F71D69CC57BE}" srcOrd="0" destOrd="0" presId="urn:microsoft.com/office/officeart/2005/8/layout/cycle2"/>
    <dgm:cxn modelId="{14238DCE-B2A9-4384-AC07-FD90B979C200}" type="presParOf" srcId="{A05F8A58-63EE-4C7A-B12F-BD24DE0815EB}" destId="{EA1338DF-70B5-49D0-A935-524D4B21FF36}" srcOrd="2" destOrd="0" presId="urn:microsoft.com/office/officeart/2005/8/layout/cycle2"/>
    <dgm:cxn modelId="{0E8AC9DF-16A2-4939-A859-3F50A1450B7F}" type="presParOf" srcId="{A05F8A58-63EE-4C7A-B12F-BD24DE0815EB}" destId="{7385DB25-B5E8-480F-9198-A1B2D6EDF7E5}" srcOrd="3" destOrd="0" presId="urn:microsoft.com/office/officeart/2005/8/layout/cycle2"/>
    <dgm:cxn modelId="{5258CF22-0D62-407A-9AF6-EEB34BCB8A49}" type="presParOf" srcId="{7385DB25-B5E8-480F-9198-A1B2D6EDF7E5}" destId="{8A845943-FB43-4E6B-ACC1-C5AEFE881865}" srcOrd="0" destOrd="0" presId="urn:microsoft.com/office/officeart/2005/8/layout/cycle2"/>
    <dgm:cxn modelId="{01FFAE57-2591-4680-98FB-A328A836215C}" type="presParOf" srcId="{A05F8A58-63EE-4C7A-B12F-BD24DE0815EB}" destId="{AE31FDDE-EA8A-4570-832C-544E0FE0D8E3}" srcOrd="4" destOrd="0" presId="urn:microsoft.com/office/officeart/2005/8/layout/cycle2"/>
    <dgm:cxn modelId="{1EF90846-7BC0-44B4-B15E-9483A1FB1098}" type="presParOf" srcId="{A05F8A58-63EE-4C7A-B12F-BD24DE0815EB}" destId="{BAC74AB4-37DC-4D80-82B0-378D11A2E257}" srcOrd="5" destOrd="0" presId="urn:microsoft.com/office/officeart/2005/8/layout/cycle2"/>
    <dgm:cxn modelId="{93304F49-D258-4777-8232-CACFEB3D752E}" type="presParOf" srcId="{BAC74AB4-37DC-4D80-82B0-378D11A2E257}" destId="{9EB5A9C4-B12A-4E2E-ADD1-C3DFCDB64230}" srcOrd="0" destOrd="0" presId="urn:microsoft.com/office/officeart/2005/8/layout/cycle2"/>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B3D76B-3960-4677-96D1-F126B71DEC3D}">
      <dsp:nvSpPr>
        <dsp:cNvPr id="0" name=""/>
        <dsp:cNvSpPr/>
      </dsp:nvSpPr>
      <dsp:spPr>
        <a:xfrm>
          <a:off x="969447" y="0"/>
          <a:ext cx="1276901" cy="1276901"/>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GB" sz="1600" b="1" kern="1200" dirty="0"/>
            <a:t>Resident in need</a:t>
          </a:r>
        </a:p>
      </dsp:txBody>
      <dsp:txXfrm>
        <a:off x="1156445" y="186998"/>
        <a:ext cx="902905" cy="902905"/>
      </dsp:txXfrm>
    </dsp:sp>
    <dsp:sp modelId="{893823FD-E387-4D44-A606-DBECDC0C26F8}">
      <dsp:nvSpPr>
        <dsp:cNvPr id="0" name=""/>
        <dsp:cNvSpPr/>
      </dsp:nvSpPr>
      <dsp:spPr>
        <a:xfrm rot="3181814">
          <a:off x="2007636" y="1162250"/>
          <a:ext cx="313471" cy="43095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GB" sz="1300" kern="1200" dirty="0"/>
        </a:p>
      </dsp:txBody>
      <dsp:txXfrm>
        <a:off x="2026379" y="1210874"/>
        <a:ext cx="219430" cy="258572"/>
      </dsp:txXfrm>
    </dsp:sp>
    <dsp:sp modelId="{EA1338DF-70B5-49D0-A935-524D4B21FF36}">
      <dsp:nvSpPr>
        <dsp:cNvPr id="0" name=""/>
        <dsp:cNvSpPr/>
      </dsp:nvSpPr>
      <dsp:spPr>
        <a:xfrm>
          <a:off x="2093066" y="1492729"/>
          <a:ext cx="1276901" cy="1276901"/>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GB" sz="1600" b="1" kern="1200" dirty="0"/>
            <a:t> Call Identified person</a:t>
          </a:r>
        </a:p>
      </dsp:txBody>
      <dsp:txXfrm>
        <a:off x="2280064" y="1679727"/>
        <a:ext cx="902905" cy="902905"/>
      </dsp:txXfrm>
    </dsp:sp>
    <dsp:sp modelId="{7385DB25-B5E8-480F-9198-A1B2D6EDF7E5}">
      <dsp:nvSpPr>
        <dsp:cNvPr id="0" name=""/>
        <dsp:cNvSpPr/>
      </dsp:nvSpPr>
      <dsp:spPr>
        <a:xfrm rot="10525286">
          <a:off x="1479228" y="1998525"/>
          <a:ext cx="436118" cy="43095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GB" sz="1300" kern="1200" dirty="0"/>
        </a:p>
      </dsp:txBody>
      <dsp:txXfrm rot="10800000">
        <a:off x="1608308" y="2079556"/>
        <a:ext cx="306832" cy="258572"/>
      </dsp:txXfrm>
    </dsp:sp>
    <dsp:sp modelId="{AE31FDDE-EA8A-4570-832C-544E0FE0D8E3}">
      <dsp:nvSpPr>
        <dsp:cNvPr id="0" name=""/>
        <dsp:cNvSpPr/>
      </dsp:nvSpPr>
      <dsp:spPr>
        <a:xfrm>
          <a:off x="0" y="1660345"/>
          <a:ext cx="1276901" cy="1276901"/>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GB" sz="1600" b="1" kern="1200" dirty="0"/>
            <a:t>Response delivered</a:t>
          </a:r>
        </a:p>
      </dsp:txBody>
      <dsp:txXfrm>
        <a:off x="186998" y="1847343"/>
        <a:ext cx="902905" cy="902905"/>
      </dsp:txXfrm>
    </dsp:sp>
    <dsp:sp modelId="{BAC74AB4-37DC-4D80-82B0-378D11A2E257}">
      <dsp:nvSpPr>
        <dsp:cNvPr id="0" name=""/>
        <dsp:cNvSpPr/>
      </dsp:nvSpPr>
      <dsp:spPr>
        <a:xfrm rot="18016796">
          <a:off x="947168" y="1261511"/>
          <a:ext cx="342245" cy="43095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en-GB" sz="1300" kern="1200" dirty="0"/>
        </a:p>
      </dsp:txBody>
      <dsp:txXfrm>
        <a:off x="972619" y="1392035"/>
        <a:ext cx="239572" cy="258572"/>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E22262-E40D-4C42-A288-ED252C2A390E}" type="datetimeFigureOut">
              <a:rPr lang="en-GB" smtClean="0"/>
              <a:t>08/12/2022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43D0E7-D871-4AE9-99FE-9B65F3D535E3}" type="slidenum">
              <a:rPr lang="en-GB" smtClean="0"/>
              <a:t>‹#›</a:t>
            </a:fld>
            <a:endParaRPr lang="en-GB"/>
          </a:p>
        </p:txBody>
      </p:sp>
    </p:spTree>
    <p:extLst>
      <p:ext uri="{BB962C8B-B14F-4D97-AF65-F5344CB8AC3E}">
        <p14:creationId xmlns:p14="http://schemas.microsoft.com/office/powerpoint/2010/main" val="1851385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5"/>
          </p:nvPr>
        </p:nvSpPr>
        <p:spPr/>
        <p:txBody>
          <a:bodyPr/>
          <a:lstStyle/>
          <a:p>
            <a:fld id="{2C43D0E7-D871-4AE9-99FE-9B65F3D535E3}" type="slidenum">
              <a:rPr lang="en-GB" smtClean="0"/>
              <a:t>1</a:t>
            </a:fld>
            <a:endParaRPr lang="en-GB"/>
          </a:p>
        </p:txBody>
      </p:sp>
    </p:spTree>
    <p:extLst>
      <p:ext uri="{BB962C8B-B14F-4D97-AF65-F5344CB8AC3E}">
        <p14:creationId xmlns:p14="http://schemas.microsoft.com/office/powerpoint/2010/main" val="10978281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C43D0E7-D871-4AE9-99FE-9B65F3D535E3}" type="slidenum">
              <a:rPr lang="en-GB" smtClean="0"/>
              <a:t>2</a:t>
            </a:fld>
            <a:endParaRPr lang="en-GB"/>
          </a:p>
        </p:txBody>
      </p:sp>
    </p:spTree>
    <p:extLst>
      <p:ext uri="{BB962C8B-B14F-4D97-AF65-F5344CB8AC3E}">
        <p14:creationId xmlns:p14="http://schemas.microsoft.com/office/powerpoint/2010/main" val="27154971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C43D0E7-D871-4AE9-99FE-9B65F3D535E3}" type="slidenum">
              <a:rPr lang="en-GB" smtClean="0"/>
              <a:t>3</a:t>
            </a:fld>
            <a:endParaRPr lang="en-GB"/>
          </a:p>
        </p:txBody>
      </p:sp>
    </p:spTree>
    <p:extLst>
      <p:ext uri="{BB962C8B-B14F-4D97-AF65-F5344CB8AC3E}">
        <p14:creationId xmlns:p14="http://schemas.microsoft.com/office/powerpoint/2010/main" val="36719765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C43D0E7-D871-4AE9-99FE-9B65F3D535E3}" type="slidenum">
              <a:rPr lang="en-GB" smtClean="0"/>
              <a:t>4</a:t>
            </a:fld>
            <a:endParaRPr lang="en-GB"/>
          </a:p>
        </p:txBody>
      </p:sp>
    </p:spTree>
    <p:extLst>
      <p:ext uri="{BB962C8B-B14F-4D97-AF65-F5344CB8AC3E}">
        <p14:creationId xmlns:p14="http://schemas.microsoft.com/office/powerpoint/2010/main" val="23733651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C43D0E7-D871-4AE9-99FE-9B65F3D535E3}" type="slidenum">
              <a:rPr lang="en-GB" smtClean="0"/>
              <a:t>5</a:t>
            </a:fld>
            <a:endParaRPr lang="en-GB"/>
          </a:p>
        </p:txBody>
      </p:sp>
    </p:spTree>
    <p:extLst>
      <p:ext uri="{BB962C8B-B14F-4D97-AF65-F5344CB8AC3E}">
        <p14:creationId xmlns:p14="http://schemas.microsoft.com/office/powerpoint/2010/main" val="12219787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C43D0E7-D871-4AE9-99FE-9B65F3D535E3}" type="slidenum">
              <a:rPr lang="en-GB" smtClean="0"/>
              <a:t>6</a:t>
            </a:fld>
            <a:endParaRPr lang="en-GB"/>
          </a:p>
        </p:txBody>
      </p:sp>
    </p:spTree>
    <p:extLst>
      <p:ext uri="{BB962C8B-B14F-4D97-AF65-F5344CB8AC3E}">
        <p14:creationId xmlns:p14="http://schemas.microsoft.com/office/powerpoint/2010/main" val="41205443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C43D0E7-D871-4AE9-99FE-9B65F3D535E3}" type="slidenum">
              <a:rPr lang="en-GB" smtClean="0"/>
              <a:t>8</a:t>
            </a:fld>
            <a:endParaRPr lang="en-GB"/>
          </a:p>
        </p:txBody>
      </p:sp>
    </p:spTree>
    <p:extLst>
      <p:ext uri="{BB962C8B-B14F-4D97-AF65-F5344CB8AC3E}">
        <p14:creationId xmlns:p14="http://schemas.microsoft.com/office/powerpoint/2010/main" val="17227551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C43D0E7-D871-4AE9-99FE-9B65F3D535E3}" type="slidenum">
              <a:rPr lang="en-GB" smtClean="0"/>
              <a:t>9</a:t>
            </a:fld>
            <a:endParaRPr lang="en-GB"/>
          </a:p>
        </p:txBody>
      </p:sp>
    </p:spTree>
    <p:extLst>
      <p:ext uri="{BB962C8B-B14F-4D97-AF65-F5344CB8AC3E}">
        <p14:creationId xmlns:p14="http://schemas.microsoft.com/office/powerpoint/2010/main" val="37362246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34B9E6A-871B-4E8E-A0C5-FABFD790B354}"/>
              </a:ext>
            </a:extLst>
          </p:cNvPr>
          <p:cNvSpPr>
            <a:spLocks noGrp="1"/>
          </p:cNvSpPr>
          <p:nvPr>
            <p:ph type="ctrTitle"/>
          </p:nvPr>
        </p:nvSpPr>
        <p:spPr>
          <a:xfrm>
            <a:off x="1524001"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xmlns="" id="{80064DBC-930F-4E48-B028-99956DA5CA1A}"/>
              </a:ext>
            </a:extLst>
          </p:cNvPr>
          <p:cNvSpPr>
            <a:spLocks noGrp="1"/>
          </p:cNvSpPr>
          <p:nvPr>
            <p:ph type="subTitle" idx="1"/>
          </p:nvPr>
        </p:nvSpPr>
        <p:spPr>
          <a:xfrm>
            <a:off x="1524001" y="3602039"/>
            <a:ext cx="9144000" cy="1655762"/>
          </a:xfrm>
        </p:spPr>
        <p:txBody>
          <a:bodyPr/>
          <a:lstStyle>
            <a:lvl1pPr marL="0" indent="0" algn="ctr">
              <a:buNone/>
              <a:defRPr sz="2400"/>
            </a:lvl1pPr>
            <a:lvl2pPr marL="457219" indent="0" algn="ctr">
              <a:buNone/>
              <a:defRPr sz="2000"/>
            </a:lvl2pPr>
            <a:lvl3pPr marL="914440" indent="0" algn="ctr">
              <a:buNone/>
              <a:defRPr sz="1801"/>
            </a:lvl3pPr>
            <a:lvl4pPr marL="1371659" indent="0" algn="ctr">
              <a:buNone/>
              <a:defRPr sz="1600"/>
            </a:lvl4pPr>
            <a:lvl5pPr marL="1828879" indent="0" algn="ctr">
              <a:buNone/>
              <a:defRPr sz="1600"/>
            </a:lvl5pPr>
            <a:lvl6pPr marL="2286099" indent="0" algn="ctr">
              <a:buNone/>
              <a:defRPr sz="1600"/>
            </a:lvl6pPr>
            <a:lvl7pPr marL="2743318" indent="0" algn="ctr">
              <a:buNone/>
              <a:defRPr sz="1600"/>
            </a:lvl7pPr>
            <a:lvl8pPr marL="3200538" indent="0" algn="ctr">
              <a:buNone/>
              <a:defRPr sz="1600"/>
            </a:lvl8pPr>
            <a:lvl9pPr marL="3657757"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xmlns="" id="{6D5D50F0-5476-4053-BF52-F5E0A50B5A39}"/>
              </a:ext>
            </a:extLst>
          </p:cNvPr>
          <p:cNvSpPr>
            <a:spLocks noGrp="1"/>
          </p:cNvSpPr>
          <p:nvPr>
            <p:ph type="dt" sz="half" idx="10"/>
          </p:nvPr>
        </p:nvSpPr>
        <p:spPr/>
        <p:txBody>
          <a:bodyPr/>
          <a:lstStyle/>
          <a:p>
            <a:fld id="{982FEAD6-4AEF-4583-9749-D09267558135}" type="datetimeFigureOut">
              <a:rPr lang="en-GB" smtClean="0"/>
              <a:t>08/12/2022</a:t>
            </a:fld>
            <a:endParaRPr lang="en-GB" dirty="0"/>
          </a:p>
        </p:txBody>
      </p:sp>
      <p:sp>
        <p:nvSpPr>
          <p:cNvPr id="5" name="Footer Placeholder 4">
            <a:extLst>
              <a:ext uri="{FF2B5EF4-FFF2-40B4-BE49-F238E27FC236}">
                <a16:creationId xmlns:a16="http://schemas.microsoft.com/office/drawing/2014/main" xmlns="" id="{0FF0AF3E-70C7-4A0E-A735-0A0116993AB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xmlns="" id="{D7812209-7292-465C-A080-91E54EC1EF2D}"/>
              </a:ext>
            </a:extLst>
          </p:cNvPr>
          <p:cNvSpPr>
            <a:spLocks noGrp="1"/>
          </p:cNvSpPr>
          <p:nvPr>
            <p:ph type="sldNum" sz="quarter" idx="12"/>
          </p:nvPr>
        </p:nvSpPr>
        <p:spPr/>
        <p:txBody>
          <a:bodyPr/>
          <a:lstStyle/>
          <a:p>
            <a:fld id="{A0F2E01D-3E64-4E09-92FD-219EEC9922A5}" type="slidenum">
              <a:rPr lang="en-GB" smtClean="0"/>
              <a:t>‹#›</a:t>
            </a:fld>
            <a:endParaRPr lang="en-GB" dirty="0"/>
          </a:p>
        </p:txBody>
      </p:sp>
    </p:spTree>
    <p:extLst>
      <p:ext uri="{BB962C8B-B14F-4D97-AF65-F5344CB8AC3E}">
        <p14:creationId xmlns:p14="http://schemas.microsoft.com/office/powerpoint/2010/main" val="1783834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D3DB77B-5DF8-4EE4-9A9A-B17E0193C88C}"/>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xmlns="" id="{3FCE0C29-07DF-4721-9213-E536ED4A33D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20549569-C3FE-4B3D-8EAB-3AED8B6CD279}"/>
              </a:ext>
            </a:extLst>
          </p:cNvPr>
          <p:cNvSpPr>
            <a:spLocks noGrp="1"/>
          </p:cNvSpPr>
          <p:nvPr>
            <p:ph type="dt" sz="half" idx="10"/>
          </p:nvPr>
        </p:nvSpPr>
        <p:spPr/>
        <p:txBody>
          <a:bodyPr/>
          <a:lstStyle/>
          <a:p>
            <a:fld id="{982FEAD6-4AEF-4583-9749-D09267558135}" type="datetimeFigureOut">
              <a:rPr lang="en-GB" smtClean="0"/>
              <a:t>08/12/2022</a:t>
            </a:fld>
            <a:endParaRPr lang="en-GB" dirty="0"/>
          </a:p>
        </p:txBody>
      </p:sp>
      <p:sp>
        <p:nvSpPr>
          <p:cNvPr id="5" name="Footer Placeholder 4">
            <a:extLst>
              <a:ext uri="{FF2B5EF4-FFF2-40B4-BE49-F238E27FC236}">
                <a16:creationId xmlns:a16="http://schemas.microsoft.com/office/drawing/2014/main" xmlns="" id="{05DCCCA9-D293-44AE-B1E4-876A43621154}"/>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xmlns="" id="{4A010A27-E13D-46FC-AB00-2D7D68CEABFD}"/>
              </a:ext>
            </a:extLst>
          </p:cNvPr>
          <p:cNvSpPr>
            <a:spLocks noGrp="1"/>
          </p:cNvSpPr>
          <p:nvPr>
            <p:ph type="sldNum" sz="quarter" idx="12"/>
          </p:nvPr>
        </p:nvSpPr>
        <p:spPr/>
        <p:txBody>
          <a:bodyPr/>
          <a:lstStyle/>
          <a:p>
            <a:fld id="{A0F2E01D-3E64-4E09-92FD-219EEC9922A5}" type="slidenum">
              <a:rPr lang="en-GB" smtClean="0"/>
              <a:t>‹#›</a:t>
            </a:fld>
            <a:endParaRPr lang="en-GB" dirty="0"/>
          </a:p>
        </p:txBody>
      </p:sp>
    </p:spTree>
    <p:extLst>
      <p:ext uri="{BB962C8B-B14F-4D97-AF65-F5344CB8AC3E}">
        <p14:creationId xmlns:p14="http://schemas.microsoft.com/office/powerpoint/2010/main" val="25144850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9AA186DD-CBCB-455C-B7FE-F4CF5CAAE01C}"/>
              </a:ext>
            </a:extLst>
          </p:cNvPr>
          <p:cNvSpPr>
            <a:spLocks noGrp="1"/>
          </p:cNvSpPr>
          <p:nvPr>
            <p:ph type="title" orient="vert"/>
          </p:nvPr>
        </p:nvSpPr>
        <p:spPr>
          <a:xfrm>
            <a:off x="8724900" y="365126"/>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xmlns="" id="{4C44B0F7-F67C-4288-A943-9E1019C3C0C4}"/>
              </a:ext>
            </a:extLst>
          </p:cNvPr>
          <p:cNvSpPr>
            <a:spLocks noGrp="1"/>
          </p:cNvSpPr>
          <p:nvPr>
            <p:ph type="body" orient="vert" idx="1"/>
          </p:nvPr>
        </p:nvSpPr>
        <p:spPr>
          <a:xfrm>
            <a:off x="838200" y="365126"/>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6F4E808E-B8B6-437F-810C-BBBB41C403F1}"/>
              </a:ext>
            </a:extLst>
          </p:cNvPr>
          <p:cNvSpPr>
            <a:spLocks noGrp="1"/>
          </p:cNvSpPr>
          <p:nvPr>
            <p:ph type="dt" sz="half" idx="10"/>
          </p:nvPr>
        </p:nvSpPr>
        <p:spPr/>
        <p:txBody>
          <a:bodyPr/>
          <a:lstStyle/>
          <a:p>
            <a:fld id="{982FEAD6-4AEF-4583-9749-D09267558135}" type="datetimeFigureOut">
              <a:rPr lang="en-GB" smtClean="0"/>
              <a:t>08/12/2022</a:t>
            </a:fld>
            <a:endParaRPr lang="en-GB" dirty="0"/>
          </a:p>
        </p:txBody>
      </p:sp>
      <p:sp>
        <p:nvSpPr>
          <p:cNvPr id="5" name="Footer Placeholder 4">
            <a:extLst>
              <a:ext uri="{FF2B5EF4-FFF2-40B4-BE49-F238E27FC236}">
                <a16:creationId xmlns:a16="http://schemas.microsoft.com/office/drawing/2014/main" xmlns="" id="{E89FD737-67C1-4FAC-93D8-0C428EED512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xmlns="" id="{551ABD8F-F7B0-451D-9F05-7A9A25BD8D4B}"/>
              </a:ext>
            </a:extLst>
          </p:cNvPr>
          <p:cNvSpPr>
            <a:spLocks noGrp="1"/>
          </p:cNvSpPr>
          <p:nvPr>
            <p:ph type="sldNum" sz="quarter" idx="12"/>
          </p:nvPr>
        </p:nvSpPr>
        <p:spPr/>
        <p:txBody>
          <a:bodyPr/>
          <a:lstStyle/>
          <a:p>
            <a:fld id="{A0F2E01D-3E64-4E09-92FD-219EEC9922A5}" type="slidenum">
              <a:rPr lang="en-GB" smtClean="0"/>
              <a:t>‹#›</a:t>
            </a:fld>
            <a:endParaRPr lang="en-GB" dirty="0"/>
          </a:p>
        </p:txBody>
      </p:sp>
    </p:spTree>
    <p:extLst>
      <p:ext uri="{BB962C8B-B14F-4D97-AF65-F5344CB8AC3E}">
        <p14:creationId xmlns:p14="http://schemas.microsoft.com/office/powerpoint/2010/main" val="15940710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D3B800E-214E-4787-B7AB-63E16E2192D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xmlns="" id="{4ED0C381-7998-4075-8836-4595F8213E8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804A6417-BA73-4D0F-9D2D-CC42368FEBBA}"/>
              </a:ext>
            </a:extLst>
          </p:cNvPr>
          <p:cNvSpPr>
            <a:spLocks noGrp="1"/>
          </p:cNvSpPr>
          <p:nvPr>
            <p:ph type="dt" sz="half" idx="10"/>
          </p:nvPr>
        </p:nvSpPr>
        <p:spPr/>
        <p:txBody>
          <a:bodyPr/>
          <a:lstStyle/>
          <a:p>
            <a:fld id="{982FEAD6-4AEF-4583-9749-D09267558135}" type="datetimeFigureOut">
              <a:rPr lang="en-GB" smtClean="0"/>
              <a:t>08/12/2022</a:t>
            </a:fld>
            <a:endParaRPr lang="en-GB" dirty="0"/>
          </a:p>
        </p:txBody>
      </p:sp>
      <p:sp>
        <p:nvSpPr>
          <p:cNvPr id="5" name="Footer Placeholder 4">
            <a:extLst>
              <a:ext uri="{FF2B5EF4-FFF2-40B4-BE49-F238E27FC236}">
                <a16:creationId xmlns:a16="http://schemas.microsoft.com/office/drawing/2014/main" xmlns="" id="{53D22144-D21E-420E-ABFA-724C94596BE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xmlns="" id="{58B57DB9-3A6E-4000-8FF3-9864EC9BBCA2}"/>
              </a:ext>
            </a:extLst>
          </p:cNvPr>
          <p:cNvSpPr>
            <a:spLocks noGrp="1"/>
          </p:cNvSpPr>
          <p:nvPr>
            <p:ph type="sldNum" sz="quarter" idx="12"/>
          </p:nvPr>
        </p:nvSpPr>
        <p:spPr/>
        <p:txBody>
          <a:bodyPr/>
          <a:lstStyle/>
          <a:p>
            <a:fld id="{A0F2E01D-3E64-4E09-92FD-219EEC9922A5}" type="slidenum">
              <a:rPr lang="en-GB" smtClean="0"/>
              <a:t>‹#›</a:t>
            </a:fld>
            <a:endParaRPr lang="en-GB" dirty="0"/>
          </a:p>
        </p:txBody>
      </p:sp>
    </p:spTree>
    <p:extLst>
      <p:ext uri="{BB962C8B-B14F-4D97-AF65-F5344CB8AC3E}">
        <p14:creationId xmlns:p14="http://schemas.microsoft.com/office/powerpoint/2010/main" val="4672719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468194E-E001-4C39-87B7-AB5842D1952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xmlns="" id="{1E2A79C9-57DD-415C-8012-AF6AA96BE211}"/>
              </a:ext>
            </a:extLst>
          </p:cNvPr>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219" indent="0">
              <a:buNone/>
              <a:defRPr sz="2000">
                <a:solidFill>
                  <a:schemeClr val="tx1">
                    <a:tint val="75000"/>
                  </a:schemeClr>
                </a:solidFill>
              </a:defRPr>
            </a:lvl2pPr>
            <a:lvl3pPr marL="914440" indent="0">
              <a:buNone/>
              <a:defRPr sz="1801">
                <a:solidFill>
                  <a:schemeClr val="tx1">
                    <a:tint val="75000"/>
                  </a:schemeClr>
                </a:solidFill>
              </a:defRPr>
            </a:lvl3pPr>
            <a:lvl4pPr marL="1371659" indent="0">
              <a:buNone/>
              <a:defRPr sz="1600">
                <a:solidFill>
                  <a:schemeClr val="tx1">
                    <a:tint val="75000"/>
                  </a:schemeClr>
                </a:solidFill>
              </a:defRPr>
            </a:lvl4pPr>
            <a:lvl5pPr marL="1828879" indent="0">
              <a:buNone/>
              <a:defRPr sz="1600">
                <a:solidFill>
                  <a:schemeClr val="tx1">
                    <a:tint val="75000"/>
                  </a:schemeClr>
                </a:solidFill>
              </a:defRPr>
            </a:lvl5pPr>
            <a:lvl6pPr marL="2286099" indent="0">
              <a:buNone/>
              <a:defRPr sz="1600">
                <a:solidFill>
                  <a:schemeClr val="tx1">
                    <a:tint val="75000"/>
                  </a:schemeClr>
                </a:solidFill>
              </a:defRPr>
            </a:lvl6pPr>
            <a:lvl7pPr marL="2743318" indent="0">
              <a:buNone/>
              <a:defRPr sz="1600">
                <a:solidFill>
                  <a:schemeClr val="tx1">
                    <a:tint val="75000"/>
                  </a:schemeClr>
                </a:solidFill>
              </a:defRPr>
            </a:lvl7pPr>
            <a:lvl8pPr marL="3200538" indent="0">
              <a:buNone/>
              <a:defRPr sz="1600">
                <a:solidFill>
                  <a:schemeClr val="tx1">
                    <a:tint val="75000"/>
                  </a:schemeClr>
                </a:solidFill>
              </a:defRPr>
            </a:lvl8pPr>
            <a:lvl9pPr marL="3657757"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3381C867-C6DA-4F77-9945-7C5227D57678}"/>
              </a:ext>
            </a:extLst>
          </p:cNvPr>
          <p:cNvSpPr>
            <a:spLocks noGrp="1"/>
          </p:cNvSpPr>
          <p:nvPr>
            <p:ph type="dt" sz="half" idx="10"/>
          </p:nvPr>
        </p:nvSpPr>
        <p:spPr/>
        <p:txBody>
          <a:bodyPr/>
          <a:lstStyle/>
          <a:p>
            <a:fld id="{982FEAD6-4AEF-4583-9749-D09267558135}" type="datetimeFigureOut">
              <a:rPr lang="en-GB" smtClean="0"/>
              <a:t>08/12/2022</a:t>
            </a:fld>
            <a:endParaRPr lang="en-GB" dirty="0"/>
          </a:p>
        </p:txBody>
      </p:sp>
      <p:sp>
        <p:nvSpPr>
          <p:cNvPr id="5" name="Footer Placeholder 4">
            <a:extLst>
              <a:ext uri="{FF2B5EF4-FFF2-40B4-BE49-F238E27FC236}">
                <a16:creationId xmlns:a16="http://schemas.microsoft.com/office/drawing/2014/main" xmlns="" id="{90A0E0D0-6D86-43F4-AFE8-F1788B2ABA5B}"/>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xmlns="" id="{EBD37C18-2510-4E21-B68A-8F8859C3A008}"/>
              </a:ext>
            </a:extLst>
          </p:cNvPr>
          <p:cNvSpPr>
            <a:spLocks noGrp="1"/>
          </p:cNvSpPr>
          <p:nvPr>
            <p:ph type="sldNum" sz="quarter" idx="12"/>
          </p:nvPr>
        </p:nvSpPr>
        <p:spPr/>
        <p:txBody>
          <a:bodyPr/>
          <a:lstStyle/>
          <a:p>
            <a:fld id="{A0F2E01D-3E64-4E09-92FD-219EEC9922A5}" type="slidenum">
              <a:rPr lang="en-GB" smtClean="0"/>
              <a:t>‹#›</a:t>
            </a:fld>
            <a:endParaRPr lang="en-GB" dirty="0"/>
          </a:p>
        </p:txBody>
      </p:sp>
    </p:spTree>
    <p:extLst>
      <p:ext uri="{BB962C8B-B14F-4D97-AF65-F5344CB8AC3E}">
        <p14:creationId xmlns:p14="http://schemas.microsoft.com/office/powerpoint/2010/main" val="6995379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0B055C8-A69C-4283-AAEF-595E2055CD2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xmlns="" id="{AE6C4B58-7A05-4ADB-94CD-CFF46D6E601C}"/>
              </a:ext>
            </a:extLst>
          </p:cNvPr>
          <p:cNvSpPr>
            <a:spLocks noGrp="1"/>
          </p:cNvSpPr>
          <p:nvPr>
            <p:ph sz="half" idx="1"/>
          </p:nvPr>
        </p:nvSpPr>
        <p:spPr>
          <a:xfrm>
            <a:off x="838200" y="1825625"/>
            <a:ext cx="5181601"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xmlns="" id="{7D72868C-0AD7-439C-8BFE-D640EEC885D3}"/>
              </a:ext>
            </a:extLst>
          </p:cNvPr>
          <p:cNvSpPr>
            <a:spLocks noGrp="1"/>
          </p:cNvSpPr>
          <p:nvPr>
            <p:ph sz="half" idx="2"/>
          </p:nvPr>
        </p:nvSpPr>
        <p:spPr>
          <a:xfrm>
            <a:off x="6172200" y="1825625"/>
            <a:ext cx="5181601"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xmlns="" id="{E066CF49-6F44-4C3C-BFE4-55E9C5B907E9}"/>
              </a:ext>
            </a:extLst>
          </p:cNvPr>
          <p:cNvSpPr>
            <a:spLocks noGrp="1"/>
          </p:cNvSpPr>
          <p:nvPr>
            <p:ph type="dt" sz="half" idx="10"/>
          </p:nvPr>
        </p:nvSpPr>
        <p:spPr/>
        <p:txBody>
          <a:bodyPr/>
          <a:lstStyle/>
          <a:p>
            <a:fld id="{982FEAD6-4AEF-4583-9749-D09267558135}" type="datetimeFigureOut">
              <a:rPr lang="en-GB" smtClean="0"/>
              <a:t>08/12/2022</a:t>
            </a:fld>
            <a:endParaRPr lang="en-GB" dirty="0"/>
          </a:p>
        </p:txBody>
      </p:sp>
      <p:sp>
        <p:nvSpPr>
          <p:cNvPr id="6" name="Footer Placeholder 5">
            <a:extLst>
              <a:ext uri="{FF2B5EF4-FFF2-40B4-BE49-F238E27FC236}">
                <a16:creationId xmlns:a16="http://schemas.microsoft.com/office/drawing/2014/main" xmlns="" id="{63D67B80-A952-4257-BB1E-54486BA2797E}"/>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xmlns="" id="{FF23EF6D-4A01-4886-87CA-3BB9E927BE71}"/>
              </a:ext>
            </a:extLst>
          </p:cNvPr>
          <p:cNvSpPr>
            <a:spLocks noGrp="1"/>
          </p:cNvSpPr>
          <p:nvPr>
            <p:ph type="sldNum" sz="quarter" idx="12"/>
          </p:nvPr>
        </p:nvSpPr>
        <p:spPr/>
        <p:txBody>
          <a:bodyPr/>
          <a:lstStyle/>
          <a:p>
            <a:fld id="{A0F2E01D-3E64-4E09-92FD-219EEC9922A5}" type="slidenum">
              <a:rPr lang="en-GB" smtClean="0"/>
              <a:t>‹#›</a:t>
            </a:fld>
            <a:endParaRPr lang="en-GB" dirty="0"/>
          </a:p>
        </p:txBody>
      </p:sp>
    </p:spTree>
    <p:extLst>
      <p:ext uri="{BB962C8B-B14F-4D97-AF65-F5344CB8AC3E}">
        <p14:creationId xmlns:p14="http://schemas.microsoft.com/office/powerpoint/2010/main" val="34741725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3FEA5BB-36CF-4DED-AA09-25947A24CFEC}"/>
              </a:ext>
            </a:extLst>
          </p:cNvPr>
          <p:cNvSpPr>
            <a:spLocks noGrp="1"/>
          </p:cNvSpPr>
          <p:nvPr>
            <p:ph type="title"/>
          </p:nvPr>
        </p:nvSpPr>
        <p:spPr>
          <a:xfrm>
            <a:off x="839789"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xmlns="" id="{039497F7-D6DE-41B9-AB72-4D872CB638BA}"/>
              </a:ext>
            </a:extLst>
          </p:cNvPr>
          <p:cNvSpPr>
            <a:spLocks noGrp="1"/>
          </p:cNvSpPr>
          <p:nvPr>
            <p:ph type="body" idx="1"/>
          </p:nvPr>
        </p:nvSpPr>
        <p:spPr>
          <a:xfrm>
            <a:off x="839788" y="1681163"/>
            <a:ext cx="5157787" cy="823912"/>
          </a:xfrm>
        </p:spPr>
        <p:txBody>
          <a:bodyPr anchor="b"/>
          <a:lstStyle>
            <a:lvl1pPr marL="0" indent="0">
              <a:buNone/>
              <a:defRPr sz="2400" b="1"/>
            </a:lvl1pPr>
            <a:lvl2pPr marL="457219" indent="0">
              <a:buNone/>
              <a:defRPr sz="2000" b="1"/>
            </a:lvl2pPr>
            <a:lvl3pPr marL="914440" indent="0">
              <a:buNone/>
              <a:defRPr sz="1801" b="1"/>
            </a:lvl3pPr>
            <a:lvl4pPr marL="1371659" indent="0">
              <a:buNone/>
              <a:defRPr sz="1600" b="1"/>
            </a:lvl4pPr>
            <a:lvl5pPr marL="1828879" indent="0">
              <a:buNone/>
              <a:defRPr sz="1600" b="1"/>
            </a:lvl5pPr>
            <a:lvl6pPr marL="2286099" indent="0">
              <a:buNone/>
              <a:defRPr sz="1600" b="1"/>
            </a:lvl6pPr>
            <a:lvl7pPr marL="2743318" indent="0">
              <a:buNone/>
              <a:defRPr sz="1600" b="1"/>
            </a:lvl7pPr>
            <a:lvl8pPr marL="3200538" indent="0">
              <a:buNone/>
              <a:defRPr sz="1600" b="1"/>
            </a:lvl8pPr>
            <a:lvl9pPr marL="3657757"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2CA8B708-1B5A-434B-951A-DA7491F1658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xmlns="" id="{4978BA2D-E5D4-4569-B826-A5DB18C1F6A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19" indent="0">
              <a:buNone/>
              <a:defRPr sz="2000" b="1"/>
            </a:lvl2pPr>
            <a:lvl3pPr marL="914440" indent="0">
              <a:buNone/>
              <a:defRPr sz="1801" b="1"/>
            </a:lvl3pPr>
            <a:lvl4pPr marL="1371659" indent="0">
              <a:buNone/>
              <a:defRPr sz="1600" b="1"/>
            </a:lvl4pPr>
            <a:lvl5pPr marL="1828879" indent="0">
              <a:buNone/>
              <a:defRPr sz="1600" b="1"/>
            </a:lvl5pPr>
            <a:lvl6pPr marL="2286099" indent="0">
              <a:buNone/>
              <a:defRPr sz="1600" b="1"/>
            </a:lvl6pPr>
            <a:lvl7pPr marL="2743318" indent="0">
              <a:buNone/>
              <a:defRPr sz="1600" b="1"/>
            </a:lvl7pPr>
            <a:lvl8pPr marL="3200538" indent="0">
              <a:buNone/>
              <a:defRPr sz="1600" b="1"/>
            </a:lvl8pPr>
            <a:lvl9pPr marL="3657757"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EE9A8302-50A4-4C0A-9C7B-A4026CFC1FD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xmlns="" id="{6A77B838-B4CB-4EE8-9D5A-903FBC17BB57}"/>
              </a:ext>
            </a:extLst>
          </p:cNvPr>
          <p:cNvSpPr>
            <a:spLocks noGrp="1"/>
          </p:cNvSpPr>
          <p:nvPr>
            <p:ph type="dt" sz="half" idx="10"/>
          </p:nvPr>
        </p:nvSpPr>
        <p:spPr/>
        <p:txBody>
          <a:bodyPr/>
          <a:lstStyle/>
          <a:p>
            <a:fld id="{982FEAD6-4AEF-4583-9749-D09267558135}" type="datetimeFigureOut">
              <a:rPr lang="en-GB" smtClean="0"/>
              <a:t>08/12/2022</a:t>
            </a:fld>
            <a:endParaRPr lang="en-GB" dirty="0"/>
          </a:p>
        </p:txBody>
      </p:sp>
      <p:sp>
        <p:nvSpPr>
          <p:cNvPr id="8" name="Footer Placeholder 7">
            <a:extLst>
              <a:ext uri="{FF2B5EF4-FFF2-40B4-BE49-F238E27FC236}">
                <a16:creationId xmlns:a16="http://schemas.microsoft.com/office/drawing/2014/main" xmlns="" id="{622AA76E-DAE0-4455-B2C2-858B6B0C7CBC}"/>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xmlns="" id="{9FFDA669-97CC-4BEE-8851-505A1B25A40D}"/>
              </a:ext>
            </a:extLst>
          </p:cNvPr>
          <p:cNvSpPr>
            <a:spLocks noGrp="1"/>
          </p:cNvSpPr>
          <p:nvPr>
            <p:ph type="sldNum" sz="quarter" idx="12"/>
          </p:nvPr>
        </p:nvSpPr>
        <p:spPr/>
        <p:txBody>
          <a:bodyPr/>
          <a:lstStyle/>
          <a:p>
            <a:fld id="{A0F2E01D-3E64-4E09-92FD-219EEC9922A5}" type="slidenum">
              <a:rPr lang="en-GB" smtClean="0"/>
              <a:t>‹#›</a:t>
            </a:fld>
            <a:endParaRPr lang="en-GB" dirty="0"/>
          </a:p>
        </p:txBody>
      </p:sp>
    </p:spTree>
    <p:extLst>
      <p:ext uri="{BB962C8B-B14F-4D97-AF65-F5344CB8AC3E}">
        <p14:creationId xmlns:p14="http://schemas.microsoft.com/office/powerpoint/2010/main" val="6302026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95153CB-8ECE-45AF-8B25-D0CEF3ACEED8}"/>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xmlns="" id="{DBB2344E-8FFB-47BC-BF37-714DDC4EDF8D}"/>
              </a:ext>
            </a:extLst>
          </p:cNvPr>
          <p:cNvSpPr>
            <a:spLocks noGrp="1"/>
          </p:cNvSpPr>
          <p:nvPr>
            <p:ph type="dt" sz="half" idx="10"/>
          </p:nvPr>
        </p:nvSpPr>
        <p:spPr/>
        <p:txBody>
          <a:bodyPr/>
          <a:lstStyle/>
          <a:p>
            <a:fld id="{982FEAD6-4AEF-4583-9749-D09267558135}" type="datetimeFigureOut">
              <a:rPr lang="en-GB" smtClean="0"/>
              <a:t>08/12/2022</a:t>
            </a:fld>
            <a:endParaRPr lang="en-GB" dirty="0"/>
          </a:p>
        </p:txBody>
      </p:sp>
      <p:sp>
        <p:nvSpPr>
          <p:cNvPr id="4" name="Footer Placeholder 3">
            <a:extLst>
              <a:ext uri="{FF2B5EF4-FFF2-40B4-BE49-F238E27FC236}">
                <a16:creationId xmlns:a16="http://schemas.microsoft.com/office/drawing/2014/main" xmlns="" id="{54EEEF8A-AD7A-4EF6-8569-82BDC7F04937}"/>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xmlns="" id="{C69A621E-4AB1-40F6-B685-AA5858427EF9}"/>
              </a:ext>
            </a:extLst>
          </p:cNvPr>
          <p:cNvSpPr>
            <a:spLocks noGrp="1"/>
          </p:cNvSpPr>
          <p:nvPr>
            <p:ph type="sldNum" sz="quarter" idx="12"/>
          </p:nvPr>
        </p:nvSpPr>
        <p:spPr/>
        <p:txBody>
          <a:bodyPr/>
          <a:lstStyle/>
          <a:p>
            <a:fld id="{A0F2E01D-3E64-4E09-92FD-219EEC9922A5}" type="slidenum">
              <a:rPr lang="en-GB" smtClean="0"/>
              <a:t>‹#›</a:t>
            </a:fld>
            <a:endParaRPr lang="en-GB" dirty="0"/>
          </a:p>
        </p:txBody>
      </p:sp>
    </p:spTree>
    <p:extLst>
      <p:ext uri="{BB962C8B-B14F-4D97-AF65-F5344CB8AC3E}">
        <p14:creationId xmlns:p14="http://schemas.microsoft.com/office/powerpoint/2010/main" val="27894274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B76EF304-AE78-440B-816A-5B17CD106162}"/>
              </a:ext>
            </a:extLst>
          </p:cNvPr>
          <p:cNvSpPr>
            <a:spLocks noGrp="1"/>
          </p:cNvSpPr>
          <p:nvPr>
            <p:ph type="dt" sz="half" idx="10"/>
          </p:nvPr>
        </p:nvSpPr>
        <p:spPr/>
        <p:txBody>
          <a:bodyPr/>
          <a:lstStyle/>
          <a:p>
            <a:fld id="{982FEAD6-4AEF-4583-9749-D09267558135}" type="datetimeFigureOut">
              <a:rPr lang="en-GB" smtClean="0"/>
              <a:t>08/12/2022</a:t>
            </a:fld>
            <a:endParaRPr lang="en-GB" dirty="0"/>
          </a:p>
        </p:txBody>
      </p:sp>
      <p:sp>
        <p:nvSpPr>
          <p:cNvPr id="3" name="Footer Placeholder 2">
            <a:extLst>
              <a:ext uri="{FF2B5EF4-FFF2-40B4-BE49-F238E27FC236}">
                <a16:creationId xmlns:a16="http://schemas.microsoft.com/office/drawing/2014/main" xmlns="" id="{31AFB220-DA90-4DBC-86CC-4035F16C2A2A}"/>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xmlns="" id="{A882CA19-F2E3-4F3F-99AB-F3DA99C53599}"/>
              </a:ext>
            </a:extLst>
          </p:cNvPr>
          <p:cNvSpPr>
            <a:spLocks noGrp="1"/>
          </p:cNvSpPr>
          <p:nvPr>
            <p:ph type="sldNum" sz="quarter" idx="12"/>
          </p:nvPr>
        </p:nvSpPr>
        <p:spPr/>
        <p:txBody>
          <a:bodyPr/>
          <a:lstStyle/>
          <a:p>
            <a:fld id="{A0F2E01D-3E64-4E09-92FD-219EEC9922A5}" type="slidenum">
              <a:rPr lang="en-GB" smtClean="0"/>
              <a:t>‹#›</a:t>
            </a:fld>
            <a:endParaRPr lang="en-GB" dirty="0"/>
          </a:p>
        </p:txBody>
      </p:sp>
    </p:spTree>
    <p:extLst>
      <p:ext uri="{BB962C8B-B14F-4D97-AF65-F5344CB8AC3E}">
        <p14:creationId xmlns:p14="http://schemas.microsoft.com/office/powerpoint/2010/main" val="25214974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88EA6CF-1A6C-44C3-A23D-BABC47C9EB7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xmlns="" id="{F407CDC6-92EB-4F29-80C7-B45C6D48C864}"/>
              </a:ext>
            </a:extLst>
          </p:cNvPr>
          <p:cNvSpPr>
            <a:spLocks noGrp="1"/>
          </p:cNvSpPr>
          <p:nvPr>
            <p:ph idx="1"/>
          </p:nvPr>
        </p:nvSpPr>
        <p:spPr>
          <a:xfrm>
            <a:off x="5183188" y="987426"/>
            <a:ext cx="6172200" cy="4873625"/>
          </a:xfrm>
        </p:spPr>
        <p:txBody>
          <a:bodyPr/>
          <a:lstStyle>
            <a:lvl1pPr>
              <a:defRPr sz="3200"/>
            </a:lvl1pPr>
            <a:lvl2pPr>
              <a:defRPr sz="2801"/>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xmlns="" id="{6A929008-EF65-428F-9FF8-57FC30114F4F}"/>
              </a:ext>
            </a:extLst>
          </p:cNvPr>
          <p:cNvSpPr>
            <a:spLocks noGrp="1"/>
          </p:cNvSpPr>
          <p:nvPr>
            <p:ph type="body" sz="half" idx="2"/>
          </p:nvPr>
        </p:nvSpPr>
        <p:spPr>
          <a:xfrm>
            <a:off x="839788" y="2057400"/>
            <a:ext cx="3932237" cy="3811588"/>
          </a:xfrm>
        </p:spPr>
        <p:txBody>
          <a:bodyPr/>
          <a:lstStyle>
            <a:lvl1pPr marL="0" indent="0">
              <a:buNone/>
              <a:defRPr sz="1600"/>
            </a:lvl1pPr>
            <a:lvl2pPr marL="457219" indent="0">
              <a:buNone/>
              <a:defRPr sz="1400"/>
            </a:lvl2pPr>
            <a:lvl3pPr marL="914440" indent="0">
              <a:buNone/>
              <a:defRPr sz="1200"/>
            </a:lvl3pPr>
            <a:lvl4pPr marL="1371659" indent="0">
              <a:buNone/>
              <a:defRPr sz="1000"/>
            </a:lvl4pPr>
            <a:lvl5pPr marL="1828879" indent="0">
              <a:buNone/>
              <a:defRPr sz="1000"/>
            </a:lvl5pPr>
            <a:lvl6pPr marL="2286099" indent="0">
              <a:buNone/>
              <a:defRPr sz="1000"/>
            </a:lvl6pPr>
            <a:lvl7pPr marL="2743318" indent="0">
              <a:buNone/>
              <a:defRPr sz="1000"/>
            </a:lvl7pPr>
            <a:lvl8pPr marL="3200538" indent="0">
              <a:buNone/>
              <a:defRPr sz="1000"/>
            </a:lvl8pPr>
            <a:lvl9pPr marL="3657757"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C02E81F9-B719-4B4E-84BF-0EFA27E0A706}"/>
              </a:ext>
            </a:extLst>
          </p:cNvPr>
          <p:cNvSpPr>
            <a:spLocks noGrp="1"/>
          </p:cNvSpPr>
          <p:nvPr>
            <p:ph type="dt" sz="half" idx="10"/>
          </p:nvPr>
        </p:nvSpPr>
        <p:spPr/>
        <p:txBody>
          <a:bodyPr/>
          <a:lstStyle/>
          <a:p>
            <a:fld id="{982FEAD6-4AEF-4583-9749-D09267558135}" type="datetimeFigureOut">
              <a:rPr lang="en-GB" smtClean="0"/>
              <a:t>08/12/2022</a:t>
            </a:fld>
            <a:endParaRPr lang="en-GB" dirty="0"/>
          </a:p>
        </p:txBody>
      </p:sp>
      <p:sp>
        <p:nvSpPr>
          <p:cNvPr id="6" name="Footer Placeholder 5">
            <a:extLst>
              <a:ext uri="{FF2B5EF4-FFF2-40B4-BE49-F238E27FC236}">
                <a16:creationId xmlns:a16="http://schemas.microsoft.com/office/drawing/2014/main" xmlns="" id="{BFB82998-91C6-452E-AC01-9258CD595D92}"/>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xmlns="" id="{5626ED02-2770-491D-A86F-53CCA3AF59D9}"/>
              </a:ext>
            </a:extLst>
          </p:cNvPr>
          <p:cNvSpPr>
            <a:spLocks noGrp="1"/>
          </p:cNvSpPr>
          <p:nvPr>
            <p:ph type="sldNum" sz="quarter" idx="12"/>
          </p:nvPr>
        </p:nvSpPr>
        <p:spPr/>
        <p:txBody>
          <a:bodyPr/>
          <a:lstStyle/>
          <a:p>
            <a:fld id="{A0F2E01D-3E64-4E09-92FD-219EEC9922A5}" type="slidenum">
              <a:rPr lang="en-GB" smtClean="0"/>
              <a:t>‹#›</a:t>
            </a:fld>
            <a:endParaRPr lang="en-GB" dirty="0"/>
          </a:p>
        </p:txBody>
      </p:sp>
    </p:spTree>
    <p:extLst>
      <p:ext uri="{BB962C8B-B14F-4D97-AF65-F5344CB8AC3E}">
        <p14:creationId xmlns:p14="http://schemas.microsoft.com/office/powerpoint/2010/main" val="8462882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3E04101-DE56-4E13-9E75-4D4D93EF852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xmlns="" id="{4939FFDF-E030-4501-B419-8013D6836D09}"/>
              </a:ext>
            </a:extLst>
          </p:cNvPr>
          <p:cNvSpPr>
            <a:spLocks noGrp="1"/>
          </p:cNvSpPr>
          <p:nvPr>
            <p:ph type="pic" idx="1"/>
          </p:nvPr>
        </p:nvSpPr>
        <p:spPr>
          <a:xfrm>
            <a:off x="5183188" y="987426"/>
            <a:ext cx="6172200" cy="4873625"/>
          </a:xfrm>
        </p:spPr>
        <p:txBody>
          <a:bodyPr/>
          <a:lstStyle>
            <a:lvl1pPr marL="0" indent="0">
              <a:buNone/>
              <a:defRPr sz="3200"/>
            </a:lvl1pPr>
            <a:lvl2pPr marL="457219" indent="0">
              <a:buNone/>
              <a:defRPr sz="2801"/>
            </a:lvl2pPr>
            <a:lvl3pPr marL="914440" indent="0">
              <a:buNone/>
              <a:defRPr sz="2400"/>
            </a:lvl3pPr>
            <a:lvl4pPr marL="1371659" indent="0">
              <a:buNone/>
              <a:defRPr sz="2000"/>
            </a:lvl4pPr>
            <a:lvl5pPr marL="1828879" indent="0">
              <a:buNone/>
              <a:defRPr sz="2000"/>
            </a:lvl5pPr>
            <a:lvl6pPr marL="2286099" indent="0">
              <a:buNone/>
              <a:defRPr sz="2000"/>
            </a:lvl6pPr>
            <a:lvl7pPr marL="2743318" indent="0">
              <a:buNone/>
              <a:defRPr sz="2000"/>
            </a:lvl7pPr>
            <a:lvl8pPr marL="3200538" indent="0">
              <a:buNone/>
              <a:defRPr sz="2000"/>
            </a:lvl8pPr>
            <a:lvl9pPr marL="3657757" indent="0">
              <a:buNone/>
              <a:defRPr sz="2000"/>
            </a:lvl9pPr>
          </a:lstStyle>
          <a:p>
            <a:endParaRPr lang="en-GB" dirty="0"/>
          </a:p>
        </p:txBody>
      </p:sp>
      <p:sp>
        <p:nvSpPr>
          <p:cNvPr id="4" name="Text Placeholder 3">
            <a:extLst>
              <a:ext uri="{FF2B5EF4-FFF2-40B4-BE49-F238E27FC236}">
                <a16:creationId xmlns:a16="http://schemas.microsoft.com/office/drawing/2014/main" xmlns="" id="{4AC01B0D-178B-4613-AE4B-5936E63FC2AB}"/>
              </a:ext>
            </a:extLst>
          </p:cNvPr>
          <p:cNvSpPr>
            <a:spLocks noGrp="1"/>
          </p:cNvSpPr>
          <p:nvPr>
            <p:ph type="body" sz="half" idx="2"/>
          </p:nvPr>
        </p:nvSpPr>
        <p:spPr>
          <a:xfrm>
            <a:off x="839788" y="2057400"/>
            <a:ext cx="3932237" cy="3811588"/>
          </a:xfrm>
        </p:spPr>
        <p:txBody>
          <a:bodyPr/>
          <a:lstStyle>
            <a:lvl1pPr marL="0" indent="0">
              <a:buNone/>
              <a:defRPr sz="1600"/>
            </a:lvl1pPr>
            <a:lvl2pPr marL="457219" indent="0">
              <a:buNone/>
              <a:defRPr sz="1400"/>
            </a:lvl2pPr>
            <a:lvl3pPr marL="914440" indent="0">
              <a:buNone/>
              <a:defRPr sz="1200"/>
            </a:lvl3pPr>
            <a:lvl4pPr marL="1371659" indent="0">
              <a:buNone/>
              <a:defRPr sz="1000"/>
            </a:lvl4pPr>
            <a:lvl5pPr marL="1828879" indent="0">
              <a:buNone/>
              <a:defRPr sz="1000"/>
            </a:lvl5pPr>
            <a:lvl6pPr marL="2286099" indent="0">
              <a:buNone/>
              <a:defRPr sz="1000"/>
            </a:lvl6pPr>
            <a:lvl7pPr marL="2743318" indent="0">
              <a:buNone/>
              <a:defRPr sz="1000"/>
            </a:lvl7pPr>
            <a:lvl8pPr marL="3200538" indent="0">
              <a:buNone/>
              <a:defRPr sz="1000"/>
            </a:lvl8pPr>
            <a:lvl9pPr marL="3657757"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44790BD5-9B72-44F4-9EA2-4B5810C134F5}"/>
              </a:ext>
            </a:extLst>
          </p:cNvPr>
          <p:cNvSpPr>
            <a:spLocks noGrp="1"/>
          </p:cNvSpPr>
          <p:nvPr>
            <p:ph type="dt" sz="half" idx="10"/>
          </p:nvPr>
        </p:nvSpPr>
        <p:spPr/>
        <p:txBody>
          <a:bodyPr/>
          <a:lstStyle/>
          <a:p>
            <a:fld id="{982FEAD6-4AEF-4583-9749-D09267558135}" type="datetimeFigureOut">
              <a:rPr lang="en-GB" smtClean="0"/>
              <a:t>08/12/2022</a:t>
            </a:fld>
            <a:endParaRPr lang="en-GB" dirty="0"/>
          </a:p>
        </p:txBody>
      </p:sp>
      <p:sp>
        <p:nvSpPr>
          <p:cNvPr id="6" name="Footer Placeholder 5">
            <a:extLst>
              <a:ext uri="{FF2B5EF4-FFF2-40B4-BE49-F238E27FC236}">
                <a16:creationId xmlns:a16="http://schemas.microsoft.com/office/drawing/2014/main" xmlns="" id="{133B51B9-EDAD-4BBD-B86D-3DB3F6EC1B2A}"/>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xmlns="" id="{B923F53B-B5D5-4F66-BC10-AD7A17E62269}"/>
              </a:ext>
            </a:extLst>
          </p:cNvPr>
          <p:cNvSpPr>
            <a:spLocks noGrp="1"/>
          </p:cNvSpPr>
          <p:nvPr>
            <p:ph type="sldNum" sz="quarter" idx="12"/>
          </p:nvPr>
        </p:nvSpPr>
        <p:spPr/>
        <p:txBody>
          <a:bodyPr/>
          <a:lstStyle/>
          <a:p>
            <a:fld id="{A0F2E01D-3E64-4E09-92FD-219EEC9922A5}" type="slidenum">
              <a:rPr lang="en-GB" smtClean="0"/>
              <a:t>‹#›</a:t>
            </a:fld>
            <a:endParaRPr lang="en-GB" dirty="0"/>
          </a:p>
        </p:txBody>
      </p:sp>
    </p:spTree>
    <p:extLst>
      <p:ext uri="{BB962C8B-B14F-4D97-AF65-F5344CB8AC3E}">
        <p14:creationId xmlns:p14="http://schemas.microsoft.com/office/powerpoint/2010/main" val="36814793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13B67969-BBAD-48AB-A546-E7B082D347E7}"/>
              </a:ext>
            </a:extLst>
          </p:cNvPr>
          <p:cNvSpPr>
            <a:spLocks noGrp="1"/>
          </p:cNvSpPr>
          <p:nvPr>
            <p:ph type="title"/>
          </p:nvPr>
        </p:nvSpPr>
        <p:spPr>
          <a:xfrm>
            <a:off x="838201"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xmlns="" id="{F9E8612C-C434-4E4F-B668-EA3679624A42}"/>
              </a:ext>
            </a:extLst>
          </p:cNvPr>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B35D8681-6A05-4E65-9565-EBE7C7464F14}"/>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2FEAD6-4AEF-4583-9749-D09267558135}" type="datetimeFigureOut">
              <a:rPr lang="en-GB" smtClean="0"/>
              <a:t>08/12/2022</a:t>
            </a:fld>
            <a:endParaRPr lang="en-GB" dirty="0"/>
          </a:p>
        </p:txBody>
      </p:sp>
      <p:sp>
        <p:nvSpPr>
          <p:cNvPr id="5" name="Footer Placeholder 4">
            <a:extLst>
              <a:ext uri="{FF2B5EF4-FFF2-40B4-BE49-F238E27FC236}">
                <a16:creationId xmlns:a16="http://schemas.microsoft.com/office/drawing/2014/main" xmlns="" id="{B2B80B45-F5C2-4AF1-AEBB-93BAF1FCDAE3}"/>
              </a:ext>
            </a:extLst>
          </p:cNvPr>
          <p:cNvSpPr>
            <a:spLocks noGrp="1"/>
          </p:cNvSpPr>
          <p:nvPr>
            <p:ph type="ftr" sz="quarter" idx="3"/>
          </p:nvPr>
        </p:nvSpPr>
        <p:spPr>
          <a:xfrm>
            <a:off x="4038601"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xmlns="" id="{3D7EB8CC-58B3-4E35-B419-002FEEF26B29}"/>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F2E01D-3E64-4E09-92FD-219EEC9922A5}" type="slidenum">
              <a:rPr lang="en-GB" smtClean="0"/>
              <a:t>‹#›</a:t>
            </a:fld>
            <a:endParaRPr lang="en-GB" dirty="0"/>
          </a:p>
        </p:txBody>
      </p:sp>
    </p:spTree>
    <p:extLst>
      <p:ext uri="{BB962C8B-B14F-4D97-AF65-F5344CB8AC3E}">
        <p14:creationId xmlns:p14="http://schemas.microsoft.com/office/powerpoint/2010/main" val="34293960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4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10" indent="-228610" algn="l" defTabSz="914440" rtl="0" eaLnBrk="1" latinLnBrk="0" hangingPunct="1">
        <a:lnSpc>
          <a:spcPct val="90000"/>
        </a:lnSpc>
        <a:spcBef>
          <a:spcPts val="1000"/>
        </a:spcBef>
        <a:buFont typeface="Arial" panose="020B0604020202020204" pitchFamily="34" charset="0"/>
        <a:buChar char="•"/>
        <a:defRPr sz="2801" kern="1200">
          <a:solidFill>
            <a:schemeClr val="tx1"/>
          </a:solidFill>
          <a:latin typeface="+mn-lt"/>
          <a:ea typeface="+mn-ea"/>
          <a:cs typeface="+mn-cs"/>
        </a:defRPr>
      </a:lvl1pPr>
      <a:lvl2pPr marL="685830" indent="-228610" algn="l" defTabSz="914440" rtl="0" eaLnBrk="1" latinLnBrk="0" hangingPunct="1">
        <a:lnSpc>
          <a:spcPct val="90000"/>
        </a:lnSpc>
        <a:spcBef>
          <a:spcPts val="501"/>
        </a:spcBef>
        <a:buFont typeface="Arial" panose="020B0604020202020204" pitchFamily="34" charset="0"/>
        <a:buChar char="•"/>
        <a:defRPr sz="2400" kern="1200">
          <a:solidFill>
            <a:schemeClr val="tx1"/>
          </a:solidFill>
          <a:latin typeface="+mn-lt"/>
          <a:ea typeface="+mn-ea"/>
          <a:cs typeface="+mn-cs"/>
        </a:defRPr>
      </a:lvl2pPr>
      <a:lvl3pPr marL="1143049" indent="-228610" algn="l" defTabSz="914440" rtl="0" eaLnBrk="1" latinLnBrk="0" hangingPunct="1">
        <a:lnSpc>
          <a:spcPct val="90000"/>
        </a:lnSpc>
        <a:spcBef>
          <a:spcPts val="501"/>
        </a:spcBef>
        <a:buFont typeface="Arial" panose="020B0604020202020204" pitchFamily="34" charset="0"/>
        <a:buChar char="•"/>
        <a:defRPr sz="2000" kern="1200">
          <a:solidFill>
            <a:schemeClr val="tx1"/>
          </a:solidFill>
          <a:latin typeface="+mn-lt"/>
          <a:ea typeface="+mn-ea"/>
          <a:cs typeface="+mn-cs"/>
        </a:defRPr>
      </a:lvl3pPr>
      <a:lvl4pPr marL="1600269" indent="-228610" algn="l" defTabSz="914440" rtl="0" eaLnBrk="1" latinLnBrk="0" hangingPunct="1">
        <a:lnSpc>
          <a:spcPct val="90000"/>
        </a:lnSpc>
        <a:spcBef>
          <a:spcPts val="501"/>
        </a:spcBef>
        <a:buFont typeface="Arial" panose="020B0604020202020204" pitchFamily="34" charset="0"/>
        <a:buChar char="•"/>
        <a:defRPr sz="1801" kern="1200">
          <a:solidFill>
            <a:schemeClr val="tx1"/>
          </a:solidFill>
          <a:latin typeface="+mn-lt"/>
          <a:ea typeface="+mn-ea"/>
          <a:cs typeface="+mn-cs"/>
        </a:defRPr>
      </a:lvl4pPr>
      <a:lvl5pPr marL="2057489" indent="-228610" algn="l" defTabSz="914440" rtl="0" eaLnBrk="1" latinLnBrk="0" hangingPunct="1">
        <a:lnSpc>
          <a:spcPct val="90000"/>
        </a:lnSpc>
        <a:spcBef>
          <a:spcPts val="501"/>
        </a:spcBef>
        <a:buFont typeface="Arial" panose="020B0604020202020204" pitchFamily="34" charset="0"/>
        <a:buChar char="•"/>
        <a:defRPr sz="1801" kern="1200">
          <a:solidFill>
            <a:schemeClr val="tx1"/>
          </a:solidFill>
          <a:latin typeface="+mn-lt"/>
          <a:ea typeface="+mn-ea"/>
          <a:cs typeface="+mn-cs"/>
        </a:defRPr>
      </a:lvl5pPr>
      <a:lvl6pPr marL="2514708" indent="-228610" algn="l" defTabSz="914440" rtl="0" eaLnBrk="1" latinLnBrk="0" hangingPunct="1">
        <a:lnSpc>
          <a:spcPct val="90000"/>
        </a:lnSpc>
        <a:spcBef>
          <a:spcPts val="501"/>
        </a:spcBef>
        <a:buFont typeface="Arial" panose="020B0604020202020204" pitchFamily="34" charset="0"/>
        <a:buChar char="•"/>
        <a:defRPr sz="1801" kern="1200">
          <a:solidFill>
            <a:schemeClr val="tx1"/>
          </a:solidFill>
          <a:latin typeface="+mn-lt"/>
          <a:ea typeface="+mn-ea"/>
          <a:cs typeface="+mn-cs"/>
        </a:defRPr>
      </a:lvl6pPr>
      <a:lvl7pPr marL="2971929" indent="-228610" algn="l" defTabSz="914440" rtl="0" eaLnBrk="1" latinLnBrk="0" hangingPunct="1">
        <a:lnSpc>
          <a:spcPct val="90000"/>
        </a:lnSpc>
        <a:spcBef>
          <a:spcPts val="501"/>
        </a:spcBef>
        <a:buFont typeface="Arial" panose="020B0604020202020204" pitchFamily="34" charset="0"/>
        <a:buChar char="•"/>
        <a:defRPr sz="1801" kern="1200">
          <a:solidFill>
            <a:schemeClr val="tx1"/>
          </a:solidFill>
          <a:latin typeface="+mn-lt"/>
          <a:ea typeface="+mn-ea"/>
          <a:cs typeface="+mn-cs"/>
        </a:defRPr>
      </a:lvl7pPr>
      <a:lvl8pPr marL="3429148" indent="-228610" algn="l" defTabSz="914440" rtl="0" eaLnBrk="1" latinLnBrk="0" hangingPunct="1">
        <a:lnSpc>
          <a:spcPct val="90000"/>
        </a:lnSpc>
        <a:spcBef>
          <a:spcPts val="501"/>
        </a:spcBef>
        <a:buFont typeface="Arial" panose="020B0604020202020204" pitchFamily="34" charset="0"/>
        <a:buChar char="•"/>
        <a:defRPr sz="1801" kern="1200">
          <a:solidFill>
            <a:schemeClr val="tx1"/>
          </a:solidFill>
          <a:latin typeface="+mn-lt"/>
          <a:ea typeface="+mn-ea"/>
          <a:cs typeface="+mn-cs"/>
        </a:defRPr>
      </a:lvl8pPr>
      <a:lvl9pPr marL="3886367" indent="-228610" algn="l" defTabSz="914440" rtl="0" eaLnBrk="1" latinLnBrk="0" hangingPunct="1">
        <a:lnSpc>
          <a:spcPct val="90000"/>
        </a:lnSpc>
        <a:spcBef>
          <a:spcPts val="501"/>
        </a:spcBef>
        <a:buFont typeface="Arial" panose="020B0604020202020204" pitchFamily="34" charset="0"/>
        <a:buChar char="•"/>
        <a:defRPr sz="1801" kern="1200">
          <a:solidFill>
            <a:schemeClr val="tx1"/>
          </a:solidFill>
          <a:latin typeface="+mn-lt"/>
          <a:ea typeface="+mn-ea"/>
          <a:cs typeface="+mn-cs"/>
        </a:defRPr>
      </a:lvl9pPr>
    </p:bodyStyle>
    <p:otherStyle>
      <a:defPPr>
        <a:defRPr lang="en-US"/>
      </a:defPPr>
      <a:lvl1pPr marL="0" algn="l" defTabSz="914440" rtl="0" eaLnBrk="1" latinLnBrk="0" hangingPunct="1">
        <a:defRPr sz="1801" kern="1200">
          <a:solidFill>
            <a:schemeClr val="tx1"/>
          </a:solidFill>
          <a:latin typeface="+mn-lt"/>
          <a:ea typeface="+mn-ea"/>
          <a:cs typeface="+mn-cs"/>
        </a:defRPr>
      </a:lvl1pPr>
      <a:lvl2pPr marL="457219" algn="l" defTabSz="914440" rtl="0" eaLnBrk="1" latinLnBrk="0" hangingPunct="1">
        <a:defRPr sz="1801" kern="1200">
          <a:solidFill>
            <a:schemeClr val="tx1"/>
          </a:solidFill>
          <a:latin typeface="+mn-lt"/>
          <a:ea typeface="+mn-ea"/>
          <a:cs typeface="+mn-cs"/>
        </a:defRPr>
      </a:lvl2pPr>
      <a:lvl3pPr marL="914440" algn="l" defTabSz="914440" rtl="0" eaLnBrk="1" latinLnBrk="0" hangingPunct="1">
        <a:defRPr sz="1801" kern="1200">
          <a:solidFill>
            <a:schemeClr val="tx1"/>
          </a:solidFill>
          <a:latin typeface="+mn-lt"/>
          <a:ea typeface="+mn-ea"/>
          <a:cs typeface="+mn-cs"/>
        </a:defRPr>
      </a:lvl3pPr>
      <a:lvl4pPr marL="1371659" algn="l" defTabSz="914440" rtl="0" eaLnBrk="1" latinLnBrk="0" hangingPunct="1">
        <a:defRPr sz="1801" kern="1200">
          <a:solidFill>
            <a:schemeClr val="tx1"/>
          </a:solidFill>
          <a:latin typeface="+mn-lt"/>
          <a:ea typeface="+mn-ea"/>
          <a:cs typeface="+mn-cs"/>
        </a:defRPr>
      </a:lvl4pPr>
      <a:lvl5pPr marL="1828879" algn="l" defTabSz="914440" rtl="0" eaLnBrk="1" latinLnBrk="0" hangingPunct="1">
        <a:defRPr sz="1801" kern="1200">
          <a:solidFill>
            <a:schemeClr val="tx1"/>
          </a:solidFill>
          <a:latin typeface="+mn-lt"/>
          <a:ea typeface="+mn-ea"/>
          <a:cs typeface="+mn-cs"/>
        </a:defRPr>
      </a:lvl5pPr>
      <a:lvl6pPr marL="2286099" algn="l" defTabSz="914440" rtl="0" eaLnBrk="1" latinLnBrk="0" hangingPunct="1">
        <a:defRPr sz="1801" kern="1200">
          <a:solidFill>
            <a:schemeClr val="tx1"/>
          </a:solidFill>
          <a:latin typeface="+mn-lt"/>
          <a:ea typeface="+mn-ea"/>
          <a:cs typeface="+mn-cs"/>
        </a:defRPr>
      </a:lvl6pPr>
      <a:lvl7pPr marL="2743318" algn="l" defTabSz="914440" rtl="0" eaLnBrk="1" latinLnBrk="0" hangingPunct="1">
        <a:defRPr sz="1801" kern="1200">
          <a:solidFill>
            <a:schemeClr val="tx1"/>
          </a:solidFill>
          <a:latin typeface="+mn-lt"/>
          <a:ea typeface="+mn-ea"/>
          <a:cs typeface="+mn-cs"/>
        </a:defRPr>
      </a:lvl7pPr>
      <a:lvl8pPr marL="3200538" algn="l" defTabSz="914440" rtl="0" eaLnBrk="1" latinLnBrk="0" hangingPunct="1">
        <a:defRPr sz="1801" kern="1200">
          <a:solidFill>
            <a:schemeClr val="tx1"/>
          </a:solidFill>
          <a:latin typeface="+mn-lt"/>
          <a:ea typeface="+mn-ea"/>
          <a:cs typeface="+mn-cs"/>
        </a:defRPr>
      </a:lvl8pPr>
      <a:lvl9pPr marL="3657757" algn="l" defTabSz="914440"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hyperlink" Target="http://www.uttlesfordcab.org.uk/" TargetMode="External"/><Relationship Id="rId13" Type="http://schemas.openxmlformats.org/officeDocument/2006/relationships/diagramQuickStyle" Target="../diagrams/quickStyle1.xml"/><Relationship Id="rId3" Type="http://schemas.openxmlformats.org/officeDocument/2006/relationships/hyperlink" Target="https://www.facebook.com/claveringparishcouncil/" TargetMode="External"/><Relationship Id="rId7" Type="http://schemas.openxmlformats.org/officeDocument/2006/relationships/hyperlink" Target="http://www.uttlesfordfrontline.org.uk/" TargetMode="External"/><Relationship Id="rId12" Type="http://schemas.openxmlformats.org/officeDocument/2006/relationships/diagramLayout" Target="../diagrams/layout1.xm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hyperlink" Target="https://www.ucan.org.uk/" TargetMode="External"/><Relationship Id="rId11" Type="http://schemas.openxmlformats.org/officeDocument/2006/relationships/diagramData" Target="../diagrams/data1.xml"/><Relationship Id="rId5" Type="http://schemas.openxmlformats.org/officeDocument/2006/relationships/hyperlink" Target="mailto:communityresponse@uttlesford.gov.uk" TargetMode="External"/><Relationship Id="rId15" Type="http://schemas.microsoft.com/office/2007/relationships/diagramDrawing" Target="../diagrams/drawing1.xml"/><Relationship Id="rId10" Type="http://schemas.openxmlformats.org/officeDocument/2006/relationships/hyperlink" Target="https://www.kemibadenoch.org.uk/essexwelfareservice.org/" TargetMode="External"/><Relationship Id="rId4" Type="http://schemas.openxmlformats.org/officeDocument/2006/relationships/hyperlink" Target="https://en-gb.facebook.com/groups/584326808323632/" TargetMode="External"/><Relationship Id="rId9" Type="http://schemas.openxmlformats.org/officeDocument/2006/relationships/hyperlink" Target="https://www.livewellcampaign.co.uk/" TargetMode="External"/><Relationship Id="rId14" Type="http://schemas.openxmlformats.org/officeDocument/2006/relationships/diagramColors" Target="../diagrams/colors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hyperlink" Target="https://youth.essex.gov.uk/" TargetMode="External"/><Relationship Id="rId3" Type="http://schemas.openxmlformats.org/officeDocument/2006/relationships/hyperlink" Target="http://www.carersfirst.org/essex" TargetMode="External"/><Relationship Id="rId7" Type="http://schemas.openxmlformats.org/officeDocument/2006/relationships/hyperlink" Target="https://www.mindinwestessex.org.uk/services/mhst/" TargetMode="External"/><Relationship Id="rId2" Type="http://schemas.openxmlformats.org/officeDocument/2006/relationships/notesSlide" Target="../notesSlides/notesSlide7.xml"/><Relationship Id="rId1" Type="http://schemas.openxmlformats.org/officeDocument/2006/relationships/slideLayout" Target="../slideLayouts/slideLayout9.xml"/><Relationship Id="rId6" Type="http://schemas.openxmlformats.org/officeDocument/2006/relationships/hyperlink" Target="https://essexfamilywellbeing.co.uk/" TargetMode="External"/><Relationship Id="rId5" Type="http://schemas.openxmlformats.org/officeDocument/2006/relationships/hyperlink" Target="http://www.essexwellbeingservice.co.uk/" TargetMode="External"/><Relationship Id="rId4" Type="http://schemas.openxmlformats.org/officeDocument/2006/relationships/hyperlink" Target="http://www.dementiafriendlyuttlesford.org.uk/" TargetMode="External"/><Relationship Id="rId9" Type="http://schemas.openxmlformats.org/officeDocument/2006/relationships/hyperlink" Target="https://www.livewellcampaign.co.uk/"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www.mindinwestessex.org.uk/" TargetMode="External"/><Relationship Id="rId7" Type="http://schemas.openxmlformats.org/officeDocument/2006/relationships/hyperlink" Target="http://www.cruse.org.uk/" TargetMode="External"/><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hyperlink" Target="http://www.thesilverline.org.uk/" TargetMode="External"/><Relationship Id="rId5" Type="http://schemas.openxmlformats.org/officeDocument/2006/relationships/hyperlink" Target="http://www.essexbefriends.org.uk/" TargetMode="External"/><Relationship Id="rId4" Type="http://schemas.openxmlformats.org/officeDocument/2006/relationships/hyperlink" Target="http://www.open-door.info/" TargetMode="Externa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gradFill>
          <a:gsLst>
            <a:gs pos="83000">
              <a:schemeClr val="bg1"/>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3967AAC-579D-49BB-B0A1-D0C90741ABC6}"/>
              </a:ext>
            </a:extLst>
          </p:cNvPr>
          <p:cNvSpPr>
            <a:spLocks noGrp="1"/>
          </p:cNvSpPr>
          <p:nvPr>
            <p:ph type="ctrTitle"/>
          </p:nvPr>
        </p:nvSpPr>
        <p:spPr>
          <a:xfrm>
            <a:off x="5570836" y="762930"/>
            <a:ext cx="5014036" cy="3500312"/>
          </a:xfrm>
        </p:spPr>
        <p:txBody>
          <a:bodyPr/>
          <a:lstStyle/>
          <a:p>
            <a:endParaRPr lang="en-GB" dirty="0"/>
          </a:p>
        </p:txBody>
      </p:sp>
      <p:sp>
        <p:nvSpPr>
          <p:cNvPr id="4" name="Subtitle 3">
            <a:extLst>
              <a:ext uri="{FF2B5EF4-FFF2-40B4-BE49-F238E27FC236}">
                <a16:creationId xmlns:a16="http://schemas.microsoft.com/office/drawing/2014/main" xmlns="" id="{E81C27A9-6EE2-4CB6-8E30-9F4E427E5C72}"/>
              </a:ext>
            </a:extLst>
          </p:cNvPr>
          <p:cNvSpPr>
            <a:spLocks noGrp="1"/>
          </p:cNvSpPr>
          <p:nvPr>
            <p:ph type="subTitle" idx="1"/>
          </p:nvPr>
        </p:nvSpPr>
        <p:spPr>
          <a:xfrm>
            <a:off x="1535876" y="4362060"/>
            <a:ext cx="7002482" cy="1655762"/>
          </a:xfrm>
        </p:spPr>
        <p:txBody>
          <a:bodyPr/>
          <a:lstStyle/>
          <a:p>
            <a:r>
              <a:rPr lang="en-GB" sz="4000" dirty="0"/>
              <a:t>HEALTH &amp; WELLBEING PLAN</a:t>
            </a:r>
          </a:p>
          <a:p>
            <a:r>
              <a:rPr lang="en-GB" sz="4000" dirty="0"/>
              <a:t>Clavering Parish Council</a:t>
            </a:r>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0836" y="762929"/>
            <a:ext cx="5014035" cy="35359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436699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9" name="Rectangle 88">
            <a:extLst>
              <a:ext uri="{FF2B5EF4-FFF2-40B4-BE49-F238E27FC236}">
                <a16:creationId xmlns:a16="http://schemas.microsoft.com/office/drawing/2014/main" xmlns="" id="{2B566528-1B12-4246-9431-5C2D7D08116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1" y="1"/>
            <a:ext cx="12192001"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91" name="Isosceles Triangle 90">
            <a:extLst>
              <a:ext uri="{FF2B5EF4-FFF2-40B4-BE49-F238E27FC236}">
                <a16:creationId xmlns:a16="http://schemas.microsoft.com/office/drawing/2014/main" xmlns="" id="{D3F51FEB-38FB-4F6C-9F7B-2F2AFAB65463}"/>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93" name="Rectangle 92">
            <a:extLst>
              <a:ext uri="{FF2B5EF4-FFF2-40B4-BE49-F238E27FC236}">
                <a16:creationId xmlns:a16="http://schemas.microsoft.com/office/drawing/2014/main" xmlns="" id="{1E547BA6-BAE0-43BB-A7CA-60F69CE252F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grpSp>
        <p:nvGrpSpPr>
          <p:cNvPr id="95" name="Group 94">
            <a:extLst>
              <a:ext uri="{FF2B5EF4-FFF2-40B4-BE49-F238E27FC236}">
                <a16:creationId xmlns:a16="http://schemas.microsoft.com/office/drawing/2014/main" xmlns="" id="{07EAA094-9CF6-4695-958A-33D9BCAA9474}"/>
              </a:ext>
              <a:ext uri="{C183D7F6-B498-43B3-948B-1728B52AA6E4}">
                <adec:decorative xmlns:adec="http://schemas.microsoft.com/office/drawing/2017/decorative" xmlns="" val="1"/>
              </a:ext>
            </a:extLst>
          </p:cNvPr>
          <p:cNvGrpSpPr>
            <a:grpSpLocks noGrp="1" noUngrp="1" noRot="1" noChangeAspect="1" noMove="1" noResize="1"/>
          </p:cNvGrpSpPr>
          <p:nvPr>
            <p:extLst>
              <p:ext uri="{386F3935-93C4-4BCD-93E2-E3B085C9AB24}">
                <p16:designElem xmlns:p16="http://schemas.microsoft.com/office/powerpoint/2015/main" xmlns="" val="1"/>
              </p:ext>
            </p:extLst>
          </p:nvPr>
        </p:nvGrpSpPr>
        <p:grpSpPr>
          <a:xfrm>
            <a:off x="11123133" y="713129"/>
            <a:ext cx="1068867" cy="2126624"/>
            <a:chOff x="10918968" y="713127"/>
            <a:chExt cx="1273032" cy="2532832"/>
          </a:xfrm>
        </p:grpSpPr>
        <p:sp>
          <p:nvSpPr>
            <p:cNvPr id="96" name="Rectangle 95">
              <a:extLst>
                <a:ext uri="{FF2B5EF4-FFF2-40B4-BE49-F238E27FC236}">
                  <a16:creationId xmlns:a16="http://schemas.microsoft.com/office/drawing/2014/main" xmlns="" id="{2E80C965-DB6D-4F81-9E9E-B027384D0BD6}"/>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xmlns=""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97" name="Isosceles Triangle 96">
              <a:extLst>
                <a:ext uri="{FF2B5EF4-FFF2-40B4-BE49-F238E27FC236}">
                  <a16:creationId xmlns:a16="http://schemas.microsoft.com/office/drawing/2014/main" xmlns="" id="{A580F890-B085-4E95-96AA-55AEBEC5CE6E}"/>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xmlns=""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grpSp>
      <p:sp>
        <p:nvSpPr>
          <p:cNvPr id="12" name="Content Placeholder 2">
            <a:extLst>
              <a:ext uri="{FF2B5EF4-FFF2-40B4-BE49-F238E27FC236}">
                <a16:creationId xmlns:a16="http://schemas.microsoft.com/office/drawing/2014/main" xmlns="" id="{F8234522-D108-4824-B959-4F085063F62B}"/>
              </a:ext>
            </a:extLst>
          </p:cNvPr>
          <p:cNvSpPr txBox="1">
            <a:spLocks/>
          </p:cNvSpPr>
          <p:nvPr/>
        </p:nvSpPr>
        <p:spPr>
          <a:xfrm>
            <a:off x="1014060" y="781238"/>
            <a:ext cx="10548020" cy="2547995"/>
          </a:xfrm>
          <a:prstGeom prst="rect">
            <a:avLst/>
          </a:prstGeom>
        </p:spPr>
        <p:txBody>
          <a:bodyPr vert="horz" lIns="91440" tIns="45720" rIns="91440" bIns="45720" rtlCol="0">
            <a:normAutofit/>
          </a:bodyPr>
          <a:lstStyle>
            <a:lvl1pPr marL="228610" indent="-228610" algn="l" defTabSz="914440" rtl="0" eaLnBrk="1" latinLnBrk="0" hangingPunct="1">
              <a:lnSpc>
                <a:spcPct val="90000"/>
              </a:lnSpc>
              <a:spcBef>
                <a:spcPts val="1000"/>
              </a:spcBef>
              <a:buFont typeface="Arial" panose="020B0604020202020204" pitchFamily="34" charset="0"/>
              <a:buChar char="•"/>
              <a:defRPr sz="2801" kern="1200">
                <a:solidFill>
                  <a:schemeClr val="tx1"/>
                </a:solidFill>
                <a:latin typeface="+mn-lt"/>
                <a:ea typeface="+mn-ea"/>
                <a:cs typeface="+mn-cs"/>
              </a:defRPr>
            </a:lvl1pPr>
            <a:lvl2pPr marL="685830" indent="-228610" algn="l" defTabSz="914440" rtl="0" eaLnBrk="1" latinLnBrk="0" hangingPunct="1">
              <a:lnSpc>
                <a:spcPct val="90000"/>
              </a:lnSpc>
              <a:spcBef>
                <a:spcPts val="501"/>
              </a:spcBef>
              <a:buFont typeface="Arial" panose="020B0604020202020204" pitchFamily="34" charset="0"/>
              <a:buChar char="•"/>
              <a:defRPr sz="2400" kern="1200">
                <a:solidFill>
                  <a:schemeClr val="tx1"/>
                </a:solidFill>
                <a:latin typeface="+mn-lt"/>
                <a:ea typeface="+mn-ea"/>
                <a:cs typeface="+mn-cs"/>
              </a:defRPr>
            </a:lvl2pPr>
            <a:lvl3pPr marL="1143049" indent="-228610" algn="l" defTabSz="914440" rtl="0" eaLnBrk="1" latinLnBrk="0" hangingPunct="1">
              <a:lnSpc>
                <a:spcPct val="90000"/>
              </a:lnSpc>
              <a:spcBef>
                <a:spcPts val="501"/>
              </a:spcBef>
              <a:buFont typeface="Arial" panose="020B0604020202020204" pitchFamily="34" charset="0"/>
              <a:buChar char="•"/>
              <a:defRPr sz="2000" kern="1200">
                <a:solidFill>
                  <a:schemeClr val="tx1"/>
                </a:solidFill>
                <a:latin typeface="+mn-lt"/>
                <a:ea typeface="+mn-ea"/>
                <a:cs typeface="+mn-cs"/>
              </a:defRPr>
            </a:lvl3pPr>
            <a:lvl4pPr marL="1600269" indent="-228610" algn="l" defTabSz="914440" rtl="0" eaLnBrk="1" latinLnBrk="0" hangingPunct="1">
              <a:lnSpc>
                <a:spcPct val="90000"/>
              </a:lnSpc>
              <a:spcBef>
                <a:spcPts val="501"/>
              </a:spcBef>
              <a:buFont typeface="Arial" panose="020B0604020202020204" pitchFamily="34" charset="0"/>
              <a:buChar char="•"/>
              <a:defRPr sz="1801" kern="1200">
                <a:solidFill>
                  <a:schemeClr val="tx1"/>
                </a:solidFill>
                <a:latin typeface="+mn-lt"/>
                <a:ea typeface="+mn-ea"/>
                <a:cs typeface="+mn-cs"/>
              </a:defRPr>
            </a:lvl4pPr>
            <a:lvl5pPr marL="2057489" indent="-228610" algn="l" defTabSz="914440" rtl="0" eaLnBrk="1" latinLnBrk="0" hangingPunct="1">
              <a:lnSpc>
                <a:spcPct val="90000"/>
              </a:lnSpc>
              <a:spcBef>
                <a:spcPts val="501"/>
              </a:spcBef>
              <a:buFont typeface="Arial" panose="020B0604020202020204" pitchFamily="34" charset="0"/>
              <a:buChar char="•"/>
              <a:defRPr sz="1801" kern="1200">
                <a:solidFill>
                  <a:schemeClr val="tx1"/>
                </a:solidFill>
                <a:latin typeface="+mn-lt"/>
                <a:ea typeface="+mn-ea"/>
                <a:cs typeface="+mn-cs"/>
              </a:defRPr>
            </a:lvl5pPr>
            <a:lvl6pPr marL="2514708" indent="-228610" algn="l" defTabSz="914440" rtl="0" eaLnBrk="1" latinLnBrk="0" hangingPunct="1">
              <a:lnSpc>
                <a:spcPct val="90000"/>
              </a:lnSpc>
              <a:spcBef>
                <a:spcPts val="501"/>
              </a:spcBef>
              <a:buFont typeface="Arial" panose="020B0604020202020204" pitchFamily="34" charset="0"/>
              <a:buChar char="•"/>
              <a:defRPr sz="1801" kern="1200">
                <a:solidFill>
                  <a:schemeClr val="tx1"/>
                </a:solidFill>
                <a:latin typeface="+mn-lt"/>
                <a:ea typeface="+mn-ea"/>
                <a:cs typeface="+mn-cs"/>
              </a:defRPr>
            </a:lvl6pPr>
            <a:lvl7pPr marL="2971929" indent="-228610" algn="l" defTabSz="914440" rtl="0" eaLnBrk="1" latinLnBrk="0" hangingPunct="1">
              <a:lnSpc>
                <a:spcPct val="90000"/>
              </a:lnSpc>
              <a:spcBef>
                <a:spcPts val="501"/>
              </a:spcBef>
              <a:buFont typeface="Arial" panose="020B0604020202020204" pitchFamily="34" charset="0"/>
              <a:buChar char="•"/>
              <a:defRPr sz="1801" kern="1200">
                <a:solidFill>
                  <a:schemeClr val="tx1"/>
                </a:solidFill>
                <a:latin typeface="+mn-lt"/>
                <a:ea typeface="+mn-ea"/>
                <a:cs typeface="+mn-cs"/>
              </a:defRPr>
            </a:lvl7pPr>
            <a:lvl8pPr marL="3429148" indent="-228610" algn="l" defTabSz="914440" rtl="0" eaLnBrk="1" latinLnBrk="0" hangingPunct="1">
              <a:lnSpc>
                <a:spcPct val="90000"/>
              </a:lnSpc>
              <a:spcBef>
                <a:spcPts val="501"/>
              </a:spcBef>
              <a:buFont typeface="Arial" panose="020B0604020202020204" pitchFamily="34" charset="0"/>
              <a:buChar char="•"/>
              <a:defRPr sz="1801" kern="1200">
                <a:solidFill>
                  <a:schemeClr val="tx1"/>
                </a:solidFill>
                <a:latin typeface="+mn-lt"/>
                <a:ea typeface="+mn-ea"/>
                <a:cs typeface="+mn-cs"/>
              </a:defRPr>
            </a:lvl8pPr>
            <a:lvl9pPr marL="3886367" indent="-228610" algn="l" defTabSz="914440" rtl="0" eaLnBrk="1" latinLnBrk="0" hangingPunct="1">
              <a:lnSpc>
                <a:spcPct val="90000"/>
              </a:lnSpc>
              <a:spcBef>
                <a:spcPts val="501"/>
              </a:spcBef>
              <a:buFont typeface="Arial" panose="020B0604020202020204" pitchFamily="34" charset="0"/>
              <a:buChar char="•"/>
              <a:defRPr sz="1801" kern="1200">
                <a:solidFill>
                  <a:schemeClr val="tx1"/>
                </a:solidFill>
                <a:latin typeface="+mn-lt"/>
                <a:ea typeface="+mn-ea"/>
                <a:cs typeface="+mn-cs"/>
              </a:defRPr>
            </a:lvl9pPr>
          </a:lstStyle>
          <a:p>
            <a:pPr marL="0" indent="0" algn="just">
              <a:buClr>
                <a:srgbClr val="7030A0"/>
              </a:buClr>
              <a:buFont typeface="Arial" panose="020B0604020202020204" pitchFamily="34" charset="0"/>
              <a:buNone/>
            </a:pPr>
            <a:r>
              <a:rPr lang="en-GB" sz="2400" b="1" dirty="0"/>
              <a:t>This plan considers the work of Clavering Parish Council </a:t>
            </a:r>
            <a:r>
              <a:rPr lang="en-GB" sz="2400" b="1" dirty="0" smtClean="0"/>
              <a:t>both </a:t>
            </a:r>
            <a:r>
              <a:rPr lang="en-GB" sz="2400" b="1" dirty="0"/>
              <a:t>during the current circumstances and into the future. It will be updated and amended in light of any new information, guidelines or strategic goals the Council sets.</a:t>
            </a:r>
          </a:p>
          <a:p>
            <a:pPr marL="0" indent="0" algn="just">
              <a:buClr>
                <a:srgbClr val="7030A0"/>
              </a:buClr>
              <a:buNone/>
            </a:pPr>
            <a:r>
              <a:rPr lang="en-GB" sz="2400" b="1" dirty="0"/>
              <a:t>It will illustrate how Clavering Parish Council will consider Social Isolation, Mental Health, Learning Disability, Physical Activity and Weight Management into their vision for Clavering .</a:t>
            </a:r>
          </a:p>
          <a:p>
            <a:pPr marL="0" indent="0" algn="just">
              <a:buClr>
                <a:srgbClr val="7030A0"/>
              </a:buClr>
              <a:buFont typeface="Arial" panose="020B0604020202020204" pitchFamily="34" charset="0"/>
              <a:buNone/>
            </a:pPr>
            <a:endParaRPr lang="en-GB" sz="2400" dirty="0"/>
          </a:p>
          <a:p>
            <a:pPr marL="0" indent="0">
              <a:buClr>
                <a:srgbClr val="7030A0"/>
              </a:buClr>
              <a:buFont typeface="Arial" panose="020B0604020202020204" pitchFamily="34" charset="0"/>
              <a:buNone/>
            </a:pPr>
            <a:endParaRPr lang="en-GB" sz="2400" dirty="0"/>
          </a:p>
        </p:txBody>
      </p:sp>
      <p:sp>
        <p:nvSpPr>
          <p:cNvPr id="3" name="Content Placeholder 2">
            <a:extLst>
              <a:ext uri="{FF2B5EF4-FFF2-40B4-BE49-F238E27FC236}">
                <a16:creationId xmlns:a16="http://schemas.microsoft.com/office/drawing/2014/main" xmlns="" id="{D230B70C-F596-48D8-AC5F-8679FA0B26DF}"/>
              </a:ext>
            </a:extLst>
          </p:cNvPr>
          <p:cNvSpPr>
            <a:spLocks noGrp="1"/>
          </p:cNvSpPr>
          <p:nvPr>
            <p:ph idx="1"/>
          </p:nvPr>
        </p:nvSpPr>
        <p:spPr>
          <a:xfrm>
            <a:off x="1014060" y="4048915"/>
            <a:ext cx="10456580" cy="2547996"/>
          </a:xfrm>
        </p:spPr>
        <p:txBody>
          <a:bodyPr>
            <a:normAutofit/>
          </a:bodyPr>
          <a:lstStyle/>
          <a:p>
            <a:pPr marL="0" indent="0">
              <a:buClr>
                <a:srgbClr val="7030A0"/>
              </a:buClr>
              <a:buNone/>
            </a:pPr>
            <a:r>
              <a:rPr lang="en-GB" sz="2400" dirty="0"/>
              <a:t>Thank you to those who volunteered </a:t>
            </a:r>
            <a:r>
              <a:rPr lang="en-GB" sz="2400" dirty="0" smtClean="0"/>
              <a:t>to </a:t>
            </a:r>
            <a:r>
              <a:rPr lang="en-GB" sz="2400" dirty="0"/>
              <a:t>help the vulnerable, isolated and ‘at risk’ </a:t>
            </a:r>
            <a:r>
              <a:rPr lang="en-GB" sz="2400" dirty="0" smtClean="0"/>
              <a:t>residents </a:t>
            </a:r>
            <a:r>
              <a:rPr lang="en-GB" sz="2400" dirty="0"/>
              <a:t>in our community during the Covid-19 pandemic.</a:t>
            </a:r>
          </a:p>
          <a:p>
            <a:pPr marL="0" indent="0">
              <a:buClr>
                <a:srgbClr val="7030A0"/>
              </a:buClr>
              <a:buNone/>
            </a:pPr>
            <a:r>
              <a:rPr lang="en-GB" sz="2400" dirty="0"/>
              <a:t>Without the efforts of the all the dedicated Volunteers and Keyworkers, the lives of our residents would have been even more difficult. </a:t>
            </a:r>
            <a:endParaRPr lang="en-GB" sz="2400" b="1" dirty="0">
              <a:latin typeface="+mj-lt"/>
              <a:ea typeface="+mj-ea"/>
              <a:cs typeface="+mj-cs"/>
            </a:endParaRPr>
          </a:p>
        </p:txBody>
      </p:sp>
      <p:sp>
        <p:nvSpPr>
          <p:cNvPr id="2" name="Title 1">
            <a:extLst>
              <a:ext uri="{FF2B5EF4-FFF2-40B4-BE49-F238E27FC236}">
                <a16:creationId xmlns:a16="http://schemas.microsoft.com/office/drawing/2014/main" xmlns="" id="{362FD6C2-92B1-4681-8EF7-416C81995E4F}"/>
              </a:ext>
            </a:extLst>
          </p:cNvPr>
          <p:cNvSpPr>
            <a:spLocks noGrp="1"/>
          </p:cNvSpPr>
          <p:nvPr>
            <p:ph type="title"/>
          </p:nvPr>
        </p:nvSpPr>
        <p:spPr>
          <a:xfrm>
            <a:off x="233680" y="3295138"/>
            <a:ext cx="10697982" cy="686712"/>
          </a:xfrm>
        </p:spPr>
        <p:txBody>
          <a:bodyPr>
            <a:normAutofit fontScale="90000"/>
          </a:bodyPr>
          <a:lstStyle/>
          <a:p>
            <a:r>
              <a:rPr lang="en-GB" sz="3600" dirty="0"/>
              <a:t/>
            </a:r>
            <a:br>
              <a:rPr lang="en-GB" sz="3600" dirty="0"/>
            </a:br>
            <a:r>
              <a:rPr lang="en-GB" sz="3600" dirty="0"/>
              <a:t/>
            </a:r>
            <a:br>
              <a:rPr lang="en-GB" sz="3600" dirty="0"/>
            </a:br>
            <a:r>
              <a:rPr lang="en-GB" sz="5300" dirty="0"/>
              <a:t>First things first…</a:t>
            </a:r>
            <a:br>
              <a:rPr lang="en-GB" sz="5300" dirty="0"/>
            </a:br>
            <a:endParaRPr lang="en-GB" sz="3600" dirty="0"/>
          </a:p>
        </p:txBody>
      </p:sp>
    </p:spTree>
    <p:extLst>
      <p:ext uri="{BB962C8B-B14F-4D97-AF65-F5344CB8AC3E}">
        <p14:creationId xmlns:p14="http://schemas.microsoft.com/office/powerpoint/2010/main" val="11495273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xmlns="" id="{AEE4933B-12F5-4F63-91B3-D9D1D353509A}"/>
              </a:ext>
            </a:extLst>
          </p:cNvPr>
          <p:cNvSpPr txBox="1">
            <a:spLocks/>
          </p:cNvSpPr>
          <p:nvPr/>
        </p:nvSpPr>
        <p:spPr>
          <a:xfrm>
            <a:off x="838200" y="239515"/>
            <a:ext cx="10515600" cy="582120"/>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600" b="1" dirty="0">
                <a:solidFill>
                  <a:srgbClr val="7030A0"/>
                </a:solidFill>
                <a:latin typeface="+mn-lt"/>
              </a:rPr>
              <a:t>Clavering Parish  </a:t>
            </a:r>
            <a:r>
              <a:rPr lang="en-GB" sz="3600" b="1" dirty="0" smtClean="0">
                <a:solidFill>
                  <a:srgbClr val="7030A0"/>
                </a:solidFill>
                <a:latin typeface="+mn-lt"/>
              </a:rPr>
              <a:t>               Support Contacts:</a:t>
            </a:r>
            <a:endParaRPr lang="en-GB" sz="3600" b="1" dirty="0">
              <a:solidFill>
                <a:srgbClr val="7030A0"/>
              </a:solidFill>
              <a:latin typeface="+mn-lt"/>
            </a:endParaRPr>
          </a:p>
        </p:txBody>
      </p:sp>
      <p:sp>
        <p:nvSpPr>
          <p:cNvPr id="6" name="TextBox 5">
            <a:extLst>
              <a:ext uri="{FF2B5EF4-FFF2-40B4-BE49-F238E27FC236}">
                <a16:creationId xmlns:a16="http://schemas.microsoft.com/office/drawing/2014/main" xmlns="" id="{F108D763-7F25-4C01-8FC6-12DB2AF3710E}"/>
              </a:ext>
            </a:extLst>
          </p:cNvPr>
          <p:cNvSpPr txBox="1"/>
          <p:nvPr/>
        </p:nvSpPr>
        <p:spPr>
          <a:xfrm>
            <a:off x="142239" y="948691"/>
            <a:ext cx="11459953" cy="8956298"/>
          </a:xfrm>
          <a:prstGeom prst="rect">
            <a:avLst/>
          </a:prstGeom>
          <a:noFill/>
        </p:spPr>
        <p:txBody>
          <a:bodyPr wrap="square" rtlCol="0" anchor="t">
            <a:spAutoFit/>
          </a:bodyPr>
          <a:lstStyle/>
          <a:p>
            <a:endParaRPr lang="en-GB" dirty="0"/>
          </a:p>
          <a:p>
            <a:r>
              <a:rPr lang="en-GB" dirty="0"/>
              <a:t>Clavering Parish Council:       	</a:t>
            </a:r>
            <a:r>
              <a:rPr lang="en-GB" u="sng" dirty="0">
                <a:hlinkClick r:id="rId3"/>
              </a:rPr>
              <a:t>https://www.facebook.com/claveringparishcouncil/</a:t>
            </a:r>
            <a:endParaRPr lang="en-GB" dirty="0"/>
          </a:p>
          <a:p>
            <a:r>
              <a:rPr lang="en-GB" dirty="0"/>
              <a:t>Clavering Village Group:        	</a:t>
            </a:r>
            <a:r>
              <a:rPr lang="en-GB" u="sng" dirty="0">
                <a:hlinkClick r:id="rId4"/>
              </a:rPr>
              <a:t>https://en-gb.facebook.com/groups/584326808323632/</a:t>
            </a:r>
            <a:endParaRPr lang="en-GB" dirty="0"/>
          </a:p>
          <a:p>
            <a:r>
              <a:rPr lang="en-GB" dirty="0"/>
              <a:t> </a:t>
            </a:r>
          </a:p>
          <a:p>
            <a:r>
              <a:rPr lang="en-GB" dirty="0" err="1"/>
              <a:t>Uttlesford</a:t>
            </a:r>
            <a:r>
              <a:rPr lang="en-GB" dirty="0"/>
              <a:t> Community Response </a:t>
            </a:r>
            <a:r>
              <a:rPr lang="en-GB" dirty="0" smtClean="0"/>
              <a:t>Hub:  0333 </a:t>
            </a:r>
            <a:r>
              <a:rPr lang="en-GB" dirty="0"/>
              <a:t>340 8218  </a:t>
            </a:r>
            <a:r>
              <a:rPr lang="en-GB" dirty="0" smtClean="0"/>
              <a:t>  or  </a:t>
            </a:r>
            <a:r>
              <a:rPr lang="en-GB" dirty="0" smtClean="0">
                <a:hlinkClick r:id="rId5"/>
              </a:rPr>
              <a:t>communityresponse@uttlesford.gov.uk</a:t>
            </a:r>
            <a:endParaRPr lang="en-GB" dirty="0" smtClean="0"/>
          </a:p>
          <a:p>
            <a:r>
              <a:rPr lang="en-GB" dirty="0" smtClean="0"/>
              <a:t>(also known as </a:t>
            </a:r>
            <a:r>
              <a:rPr lang="en-GB" dirty="0" err="1" smtClean="0"/>
              <a:t>Uttlesford</a:t>
            </a:r>
            <a:r>
              <a:rPr lang="en-GB" dirty="0" smtClean="0"/>
              <a:t> </a:t>
            </a:r>
            <a:r>
              <a:rPr lang="en-GB" dirty="0"/>
              <a:t>Community Action Network</a:t>
            </a:r>
            <a:r>
              <a:rPr lang="en-GB" dirty="0" smtClean="0"/>
              <a:t> see </a:t>
            </a:r>
            <a:r>
              <a:rPr lang="en-GB" dirty="0" smtClean="0">
                <a:hlinkClick r:id="rId6"/>
              </a:rPr>
              <a:t>https</a:t>
            </a:r>
            <a:r>
              <a:rPr lang="en-GB" dirty="0">
                <a:hlinkClick r:id="rId6"/>
              </a:rPr>
              <a:t>://</a:t>
            </a:r>
            <a:r>
              <a:rPr lang="en-GB" dirty="0" smtClean="0">
                <a:hlinkClick r:id="rId6"/>
              </a:rPr>
              <a:t>www.ucan.org.uk</a:t>
            </a:r>
            <a:r>
              <a:rPr lang="en-GB" dirty="0" smtClean="0"/>
              <a:t>)</a:t>
            </a:r>
            <a:endParaRPr lang="en-GB" dirty="0"/>
          </a:p>
          <a:p>
            <a:r>
              <a:rPr lang="en-GB" dirty="0" smtClean="0"/>
              <a:t> </a:t>
            </a:r>
          </a:p>
          <a:p>
            <a:r>
              <a:rPr lang="en-GB" dirty="0" err="1" smtClean="0"/>
              <a:t>Uttlesford</a:t>
            </a:r>
            <a:r>
              <a:rPr lang="en-GB" dirty="0" smtClean="0"/>
              <a:t> </a:t>
            </a:r>
            <a:r>
              <a:rPr lang="en-GB" dirty="0"/>
              <a:t>Frontline:                  </a:t>
            </a:r>
            <a:r>
              <a:rPr lang="en-GB" dirty="0" smtClean="0">
                <a:hlinkClick r:id="rId7"/>
              </a:rPr>
              <a:t>www.uttlesfordfrontline.org.uk</a:t>
            </a:r>
            <a:endParaRPr lang="en-GB" dirty="0" smtClean="0"/>
          </a:p>
          <a:p>
            <a:r>
              <a:rPr lang="en-GB" dirty="0" smtClean="0"/>
              <a:t> </a:t>
            </a:r>
            <a:r>
              <a:rPr lang="en-GB" dirty="0"/>
              <a:t>   </a:t>
            </a:r>
            <a:endParaRPr lang="en-GB" dirty="0" smtClean="0"/>
          </a:p>
          <a:p>
            <a:r>
              <a:rPr lang="en-GB" dirty="0" smtClean="0"/>
              <a:t>Citizens </a:t>
            </a:r>
            <a:r>
              <a:rPr lang="en-GB" dirty="0"/>
              <a:t>Advice Bureau: 	01799 618840   or </a:t>
            </a:r>
            <a:r>
              <a:rPr lang="en-GB" u="sng" dirty="0">
                <a:hlinkClick r:id="rId8"/>
              </a:rPr>
              <a:t>www.uttlesfordcab.org.uk</a:t>
            </a:r>
            <a:endParaRPr lang="en-GB" dirty="0"/>
          </a:p>
          <a:p>
            <a:r>
              <a:rPr lang="en-GB" dirty="0"/>
              <a:t>Mind in West Essex:	01371 876 641 https://www.mindinwestessex.org.uk</a:t>
            </a:r>
            <a:r>
              <a:rPr lang="en-GB" dirty="0" smtClean="0"/>
              <a:t>/</a:t>
            </a:r>
            <a:endParaRPr lang="en-GB" dirty="0"/>
          </a:p>
          <a:p>
            <a:r>
              <a:rPr lang="en-GB" dirty="0"/>
              <a:t> </a:t>
            </a:r>
          </a:p>
          <a:p>
            <a:r>
              <a:rPr lang="en-GB" dirty="0" err="1"/>
              <a:t>Livewell</a:t>
            </a:r>
            <a:r>
              <a:rPr lang="en-GB" dirty="0"/>
              <a:t> Essex: 		</a:t>
            </a:r>
            <a:r>
              <a:rPr lang="en-GB" dirty="0">
                <a:hlinkClick r:id="rId9"/>
              </a:rPr>
              <a:t>https://www.livewellcampaign.co.uk/</a:t>
            </a:r>
            <a:r>
              <a:rPr lang="en-GB" dirty="0"/>
              <a:t> </a:t>
            </a:r>
            <a:endParaRPr lang="en-GB" dirty="0" smtClean="0"/>
          </a:p>
          <a:p>
            <a:endParaRPr lang="en-GB" dirty="0"/>
          </a:p>
          <a:p>
            <a:r>
              <a:rPr lang="en-GB" dirty="0" smtClean="0"/>
              <a:t>Essex Welfare Service: 	</a:t>
            </a:r>
            <a:r>
              <a:rPr lang="en-GB" dirty="0" smtClean="0">
                <a:hlinkClick r:id="rId10"/>
              </a:rPr>
              <a:t>essexwelfareservice.org/</a:t>
            </a:r>
            <a:r>
              <a:rPr lang="en-GB" dirty="0" smtClean="0"/>
              <a:t> </a:t>
            </a:r>
          </a:p>
          <a:p>
            <a:r>
              <a:rPr lang="en-GB" dirty="0" smtClean="0"/>
              <a:t>Essex COMPASS: 		Domestic Abuse Helpline 0330 333 7 444</a:t>
            </a:r>
          </a:p>
          <a:p>
            <a:endParaRPr lang="en-GB" dirty="0"/>
          </a:p>
          <a:p>
            <a:r>
              <a:rPr lang="en-GB" dirty="0"/>
              <a:t>Kemi Badenoch MP:	</a:t>
            </a:r>
            <a:r>
              <a:rPr lang="en-GB" u="sng" dirty="0"/>
              <a:t>https://</a:t>
            </a:r>
            <a:r>
              <a:rPr lang="en-GB" u="sng" dirty="0" smtClean="0"/>
              <a:t>www.kemibadenoch.org.uk/</a:t>
            </a:r>
            <a:endParaRPr lang="en-GB" dirty="0"/>
          </a:p>
          <a:p>
            <a:endParaRPr lang="en-GB" dirty="0"/>
          </a:p>
          <a:p>
            <a:r>
              <a:rPr lang="en-GB" dirty="0"/>
              <a:t>Clavering Care: 		07980 259044</a:t>
            </a:r>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p:txBody>
      </p:sp>
      <p:graphicFrame>
        <p:nvGraphicFramePr>
          <p:cNvPr id="7" name="Diagram 6">
            <a:extLst>
              <a:ext uri="{FF2B5EF4-FFF2-40B4-BE49-F238E27FC236}">
                <a16:creationId xmlns:a16="http://schemas.microsoft.com/office/drawing/2014/main" xmlns="" id="{F6D12774-4A9D-4315-B2F5-33D41B90CBB8}"/>
              </a:ext>
            </a:extLst>
          </p:cNvPr>
          <p:cNvGraphicFramePr/>
          <p:nvPr>
            <p:extLst>
              <p:ext uri="{D42A27DB-BD31-4B8C-83A1-F6EECF244321}">
                <p14:modId xmlns:p14="http://schemas.microsoft.com/office/powerpoint/2010/main" val="939143170"/>
              </p:ext>
            </p:extLst>
          </p:nvPr>
        </p:nvGraphicFramePr>
        <p:xfrm>
          <a:off x="8232224" y="2812935"/>
          <a:ext cx="3369968" cy="2938285"/>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Tree>
    <p:extLst>
      <p:ext uri="{BB962C8B-B14F-4D97-AF65-F5344CB8AC3E}">
        <p14:creationId xmlns:p14="http://schemas.microsoft.com/office/powerpoint/2010/main" val="13495360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graphicFrame>
        <p:nvGraphicFramePr>
          <p:cNvPr id="24" name="Content Placeholder 23">
            <a:extLst>
              <a:ext uri="{FF2B5EF4-FFF2-40B4-BE49-F238E27FC236}">
                <a16:creationId xmlns:a16="http://schemas.microsoft.com/office/drawing/2014/main" xmlns="" id="{38AA167F-F15D-4964-84A6-EF8689460F38}"/>
              </a:ext>
            </a:extLst>
          </p:cNvPr>
          <p:cNvGraphicFramePr>
            <a:graphicFrameLocks noGrp="1"/>
          </p:cNvGraphicFramePr>
          <p:nvPr>
            <p:ph idx="1"/>
            <p:extLst>
              <p:ext uri="{D42A27DB-BD31-4B8C-83A1-F6EECF244321}">
                <p14:modId xmlns:p14="http://schemas.microsoft.com/office/powerpoint/2010/main" val="535233036"/>
              </p:ext>
            </p:extLst>
          </p:nvPr>
        </p:nvGraphicFramePr>
        <p:xfrm>
          <a:off x="583095" y="344487"/>
          <a:ext cx="11224592" cy="6175583"/>
        </p:xfrm>
        <a:graphic>
          <a:graphicData uri="http://schemas.openxmlformats.org/drawingml/2006/table">
            <a:tbl>
              <a:tblPr firstRow="1" firstCol="1" bandRow="1">
                <a:tableStyleId>{5C22544A-7EE6-4342-B048-85BDC9FD1C3A}</a:tableStyleId>
              </a:tblPr>
              <a:tblGrid>
                <a:gridCol w="1473284">
                  <a:extLst>
                    <a:ext uri="{9D8B030D-6E8A-4147-A177-3AD203B41FA5}">
                      <a16:colId xmlns:a16="http://schemas.microsoft.com/office/drawing/2014/main" xmlns="" val="1167350920"/>
                    </a:ext>
                  </a:extLst>
                </a:gridCol>
                <a:gridCol w="1545231">
                  <a:extLst>
                    <a:ext uri="{9D8B030D-6E8A-4147-A177-3AD203B41FA5}">
                      <a16:colId xmlns:a16="http://schemas.microsoft.com/office/drawing/2014/main" xmlns="" val="2059987821"/>
                    </a:ext>
                  </a:extLst>
                </a:gridCol>
                <a:gridCol w="1545231">
                  <a:extLst>
                    <a:ext uri="{9D8B030D-6E8A-4147-A177-3AD203B41FA5}">
                      <a16:colId xmlns:a16="http://schemas.microsoft.com/office/drawing/2014/main" xmlns="" val="2587513345"/>
                    </a:ext>
                  </a:extLst>
                </a:gridCol>
                <a:gridCol w="2086471">
                  <a:extLst>
                    <a:ext uri="{9D8B030D-6E8A-4147-A177-3AD203B41FA5}">
                      <a16:colId xmlns:a16="http://schemas.microsoft.com/office/drawing/2014/main" xmlns="" val="982349949"/>
                    </a:ext>
                  </a:extLst>
                </a:gridCol>
                <a:gridCol w="2201751">
                  <a:extLst>
                    <a:ext uri="{9D8B030D-6E8A-4147-A177-3AD203B41FA5}">
                      <a16:colId xmlns:a16="http://schemas.microsoft.com/office/drawing/2014/main" xmlns="" val="981949970"/>
                    </a:ext>
                  </a:extLst>
                </a:gridCol>
                <a:gridCol w="2372624">
                  <a:extLst>
                    <a:ext uri="{9D8B030D-6E8A-4147-A177-3AD203B41FA5}">
                      <a16:colId xmlns:a16="http://schemas.microsoft.com/office/drawing/2014/main" xmlns="" val="2355464536"/>
                    </a:ext>
                  </a:extLst>
                </a:gridCol>
              </a:tblGrid>
              <a:tr h="834538">
                <a:tc>
                  <a:txBody>
                    <a:bodyPr/>
                    <a:lstStyle/>
                    <a:p>
                      <a:pPr algn="ctr">
                        <a:spcAft>
                          <a:spcPts val="0"/>
                        </a:spcAft>
                      </a:pPr>
                      <a:r>
                        <a:rPr lang="en-GB" sz="1700" dirty="0">
                          <a:effectLst/>
                        </a:rPr>
                        <a:t>Areas of Support Available </a:t>
                      </a:r>
                      <a:endParaRPr lang="en-GB" sz="900" dirty="0">
                        <a:effectLst/>
                        <a:latin typeface="Calibri" panose="020F0502020204030204" pitchFamily="34" charset="0"/>
                        <a:cs typeface="Times New Roman" panose="02020603050405020304" pitchFamily="18" charset="0"/>
                      </a:endParaRPr>
                    </a:p>
                  </a:txBody>
                  <a:tcPr marL="59113" marR="59113" marT="0" marB="0"/>
                </a:tc>
                <a:tc>
                  <a:txBody>
                    <a:bodyPr/>
                    <a:lstStyle/>
                    <a:p>
                      <a:pPr algn="ctr">
                        <a:spcAft>
                          <a:spcPts val="0"/>
                        </a:spcAft>
                      </a:pPr>
                      <a:r>
                        <a:rPr lang="en-GB" sz="1700" dirty="0">
                          <a:effectLst/>
                        </a:rPr>
                        <a:t>Physical Activity</a:t>
                      </a:r>
                      <a:endParaRPr lang="en-GB" sz="900" dirty="0">
                        <a:effectLst/>
                        <a:latin typeface="Calibri" panose="020F0502020204030204" pitchFamily="34" charset="0"/>
                        <a:cs typeface="Times New Roman" panose="02020603050405020304" pitchFamily="18" charset="0"/>
                      </a:endParaRPr>
                    </a:p>
                  </a:txBody>
                  <a:tcPr marL="59113" marR="59113" marT="0" marB="0"/>
                </a:tc>
                <a:tc>
                  <a:txBody>
                    <a:bodyPr/>
                    <a:lstStyle/>
                    <a:p>
                      <a:pPr algn="ctr">
                        <a:spcAft>
                          <a:spcPts val="0"/>
                        </a:spcAft>
                      </a:pPr>
                      <a:r>
                        <a:rPr lang="en-GB" sz="1700" dirty="0">
                          <a:effectLst/>
                        </a:rPr>
                        <a:t>Social Isolation</a:t>
                      </a:r>
                      <a:endParaRPr lang="en-GB" sz="900" dirty="0">
                        <a:effectLst/>
                        <a:latin typeface="Calibri" panose="020F0502020204030204" pitchFamily="34" charset="0"/>
                        <a:cs typeface="Times New Roman" panose="02020603050405020304" pitchFamily="18" charset="0"/>
                      </a:endParaRPr>
                    </a:p>
                  </a:txBody>
                  <a:tcPr marL="59113" marR="59113" marT="0" marB="0"/>
                </a:tc>
                <a:tc>
                  <a:txBody>
                    <a:bodyPr/>
                    <a:lstStyle/>
                    <a:p>
                      <a:pPr algn="ctr">
                        <a:spcAft>
                          <a:spcPts val="0"/>
                        </a:spcAft>
                      </a:pPr>
                      <a:r>
                        <a:rPr lang="en-GB" sz="1700" dirty="0">
                          <a:effectLst/>
                        </a:rPr>
                        <a:t>Mental Health</a:t>
                      </a:r>
                      <a:endParaRPr lang="en-GB" sz="900" dirty="0">
                        <a:effectLst/>
                        <a:latin typeface="Calibri" panose="020F0502020204030204" pitchFamily="34" charset="0"/>
                        <a:cs typeface="Times New Roman" panose="02020603050405020304" pitchFamily="18" charset="0"/>
                      </a:endParaRPr>
                    </a:p>
                  </a:txBody>
                  <a:tcPr marL="59113" marR="59113" marT="0" marB="0"/>
                </a:tc>
                <a:tc>
                  <a:txBody>
                    <a:bodyPr/>
                    <a:lstStyle/>
                    <a:p>
                      <a:pPr algn="ctr">
                        <a:spcAft>
                          <a:spcPts val="0"/>
                        </a:spcAft>
                      </a:pPr>
                      <a:r>
                        <a:rPr lang="en-GB" sz="1700" dirty="0">
                          <a:effectLst/>
                        </a:rPr>
                        <a:t>Learning Disabilities</a:t>
                      </a:r>
                      <a:endParaRPr lang="en-GB" sz="900" dirty="0">
                        <a:effectLst/>
                        <a:latin typeface="Calibri" panose="020F0502020204030204" pitchFamily="34" charset="0"/>
                        <a:cs typeface="Times New Roman" panose="02020603050405020304" pitchFamily="18" charset="0"/>
                      </a:endParaRPr>
                    </a:p>
                  </a:txBody>
                  <a:tcPr marL="59113" marR="59113" marT="0" marB="0"/>
                </a:tc>
                <a:tc>
                  <a:txBody>
                    <a:bodyPr/>
                    <a:lstStyle/>
                    <a:p>
                      <a:pPr algn="ctr">
                        <a:spcAft>
                          <a:spcPts val="0"/>
                        </a:spcAft>
                      </a:pPr>
                      <a:r>
                        <a:rPr lang="en-GB" sz="1700" dirty="0">
                          <a:effectLst/>
                        </a:rPr>
                        <a:t>Weight Management</a:t>
                      </a:r>
                      <a:endParaRPr lang="en-GB" sz="900" dirty="0">
                        <a:effectLst/>
                        <a:latin typeface="Calibri" panose="020F0502020204030204" pitchFamily="34" charset="0"/>
                        <a:cs typeface="Times New Roman" panose="02020603050405020304" pitchFamily="18" charset="0"/>
                      </a:endParaRPr>
                    </a:p>
                  </a:txBody>
                  <a:tcPr marL="59113" marR="59113" marT="0" marB="0"/>
                </a:tc>
                <a:extLst>
                  <a:ext uri="{0D108BD9-81ED-4DB2-BD59-A6C34878D82A}">
                    <a16:rowId xmlns:a16="http://schemas.microsoft.com/office/drawing/2014/main" xmlns="" val="4294651789"/>
                  </a:ext>
                </a:extLst>
              </a:tr>
              <a:tr h="834538">
                <a:tc gridSpan="6">
                  <a:txBody>
                    <a:bodyPr/>
                    <a:lstStyle/>
                    <a:p>
                      <a:pPr>
                        <a:spcAft>
                          <a:spcPts val="0"/>
                        </a:spcAft>
                      </a:pPr>
                      <a:r>
                        <a:rPr lang="en-GB" sz="1000" dirty="0">
                          <a:effectLst/>
                        </a:rPr>
                        <a:t>Actions for Council</a:t>
                      </a:r>
                      <a:endParaRPr lang="en-GB" sz="900" dirty="0">
                        <a:effectLst/>
                      </a:endParaRPr>
                    </a:p>
                    <a:p>
                      <a:pPr marL="342900" lvl="0" indent="-342900">
                        <a:spcAft>
                          <a:spcPts val="0"/>
                        </a:spcAft>
                        <a:buFont typeface="+mj-lt"/>
                        <a:buAutoNum type="arabicPeriod"/>
                      </a:pPr>
                      <a:r>
                        <a:rPr lang="en-GB" sz="1000" dirty="0">
                          <a:effectLst/>
                        </a:rPr>
                        <a:t>Look and list the actions the council is already doing</a:t>
                      </a:r>
                      <a:endParaRPr lang="en-GB" sz="900" dirty="0">
                        <a:effectLst/>
                      </a:endParaRPr>
                    </a:p>
                    <a:p>
                      <a:pPr marL="342900" lvl="0" indent="-342900">
                        <a:spcAft>
                          <a:spcPts val="0"/>
                        </a:spcAft>
                        <a:buFont typeface="+mj-lt"/>
                        <a:buAutoNum type="arabicPeriod"/>
                      </a:pPr>
                      <a:r>
                        <a:rPr lang="en-GB" sz="1000" dirty="0">
                          <a:effectLst/>
                        </a:rPr>
                        <a:t>Coordinate with volunteer groups to promote initiatives and remove blockers</a:t>
                      </a:r>
                      <a:endParaRPr lang="en-GB" sz="900" dirty="0">
                        <a:effectLst/>
                      </a:endParaRPr>
                    </a:p>
                    <a:p>
                      <a:pPr marL="342900" lvl="0" indent="-342900">
                        <a:spcAft>
                          <a:spcPts val="0"/>
                        </a:spcAft>
                        <a:buFont typeface="+mj-lt"/>
                        <a:buAutoNum type="arabicPeriod"/>
                      </a:pPr>
                      <a:r>
                        <a:rPr lang="en-GB" sz="1000" dirty="0">
                          <a:effectLst/>
                        </a:rPr>
                        <a:t>Consult with local leaders to understand any barriers and plan for the future</a:t>
                      </a:r>
                      <a:endParaRPr lang="en-GB" sz="900" dirty="0">
                        <a:effectLst/>
                      </a:endParaRPr>
                    </a:p>
                    <a:p>
                      <a:pPr marL="342900" lvl="0" indent="-342900">
                        <a:spcAft>
                          <a:spcPts val="0"/>
                        </a:spcAft>
                        <a:buFont typeface="+mj-lt"/>
                        <a:buAutoNum type="arabicPeriod"/>
                      </a:pPr>
                      <a:r>
                        <a:rPr lang="en-GB" sz="1000" dirty="0">
                          <a:effectLst/>
                        </a:rPr>
                        <a:t>Use social media and websites to promote initiatives but also printed resources where possible and get verified factual advice</a:t>
                      </a:r>
                      <a:endParaRPr lang="en-GB" sz="900" dirty="0">
                        <a:effectLst/>
                        <a:latin typeface="Calibri" panose="020F0502020204030204" pitchFamily="34" charset="0"/>
                        <a:cs typeface="Times New Roman" panose="02020603050405020304" pitchFamily="18" charset="0"/>
                      </a:endParaRPr>
                    </a:p>
                  </a:txBody>
                  <a:tcPr marL="59113" marR="59113" marT="0" marB="0"/>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xmlns="" val="1710078012"/>
                  </a:ext>
                </a:extLst>
              </a:tr>
              <a:tr h="4506507">
                <a:tc>
                  <a:txBody>
                    <a:bodyPr/>
                    <a:lstStyle/>
                    <a:p>
                      <a:pPr>
                        <a:spcAft>
                          <a:spcPts val="0"/>
                        </a:spcAft>
                      </a:pPr>
                      <a:r>
                        <a:rPr lang="en-GB" sz="1000" dirty="0">
                          <a:effectLst/>
                        </a:rPr>
                        <a:t> </a:t>
                      </a:r>
                      <a:endParaRPr lang="en-GB" sz="900" dirty="0">
                        <a:effectLst/>
                      </a:endParaRPr>
                    </a:p>
                    <a:p>
                      <a:pPr>
                        <a:spcAft>
                          <a:spcPts val="0"/>
                        </a:spcAft>
                      </a:pPr>
                      <a:r>
                        <a:rPr lang="en-GB" sz="1000" dirty="0">
                          <a:effectLst/>
                        </a:rPr>
                        <a:t> </a:t>
                      </a:r>
                      <a:endParaRPr lang="en-GB" sz="900" dirty="0">
                        <a:effectLst/>
                      </a:endParaRPr>
                    </a:p>
                    <a:p>
                      <a:pPr>
                        <a:spcAft>
                          <a:spcPts val="0"/>
                        </a:spcAft>
                      </a:pPr>
                      <a:r>
                        <a:rPr lang="en-GB" sz="1000" dirty="0">
                          <a:effectLst/>
                        </a:rPr>
                        <a:t> </a:t>
                      </a:r>
                      <a:endParaRPr lang="en-GB" sz="900" dirty="0">
                        <a:effectLst/>
                      </a:endParaRPr>
                    </a:p>
                    <a:p>
                      <a:pPr>
                        <a:spcAft>
                          <a:spcPts val="0"/>
                        </a:spcAft>
                      </a:pPr>
                      <a:r>
                        <a:rPr lang="en-GB" sz="1000" dirty="0">
                          <a:effectLst/>
                        </a:rPr>
                        <a:t> </a:t>
                      </a:r>
                      <a:endParaRPr lang="en-GB" sz="900" dirty="0">
                        <a:effectLst/>
                      </a:endParaRPr>
                    </a:p>
                    <a:p>
                      <a:pPr>
                        <a:spcAft>
                          <a:spcPts val="0"/>
                        </a:spcAft>
                      </a:pPr>
                      <a:r>
                        <a:rPr lang="en-GB" sz="1000" dirty="0">
                          <a:effectLst/>
                        </a:rPr>
                        <a:t> </a:t>
                      </a:r>
                      <a:endParaRPr lang="en-GB" sz="900" dirty="0">
                        <a:effectLst/>
                      </a:endParaRPr>
                    </a:p>
                    <a:p>
                      <a:pPr>
                        <a:spcAft>
                          <a:spcPts val="0"/>
                        </a:spcAft>
                      </a:pPr>
                      <a:r>
                        <a:rPr lang="en-GB" sz="1000" dirty="0">
                          <a:effectLst/>
                        </a:rPr>
                        <a:t> </a:t>
                      </a:r>
                      <a:endParaRPr lang="en-GB" sz="900" dirty="0">
                        <a:effectLst/>
                      </a:endParaRPr>
                    </a:p>
                    <a:p>
                      <a:pPr>
                        <a:spcAft>
                          <a:spcPts val="0"/>
                        </a:spcAft>
                      </a:pPr>
                      <a:r>
                        <a:rPr lang="en-GB" sz="1000" dirty="0">
                          <a:effectLst/>
                        </a:rPr>
                        <a:t> </a:t>
                      </a:r>
                      <a:endParaRPr lang="en-GB" sz="900" dirty="0">
                        <a:effectLst/>
                      </a:endParaRPr>
                    </a:p>
                    <a:p>
                      <a:pPr>
                        <a:spcAft>
                          <a:spcPts val="0"/>
                        </a:spcAft>
                      </a:pPr>
                      <a:r>
                        <a:rPr lang="en-GB" sz="1000" dirty="0">
                          <a:effectLst/>
                        </a:rPr>
                        <a:t> </a:t>
                      </a:r>
                      <a:endParaRPr lang="en-GB" sz="900" dirty="0">
                        <a:effectLst/>
                      </a:endParaRPr>
                    </a:p>
                    <a:p>
                      <a:pPr>
                        <a:spcAft>
                          <a:spcPts val="0"/>
                        </a:spcAft>
                      </a:pPr>
                      <a:r>
                        <a:rPr lang="en-GB" sz="1000" dirty="0">
                          <a:effectLst/>
                        </a:rPr>
                        <a:t> </a:t>
                      </a:r>
                      <a:endParaRPr lang="en-GB" sz="900" dirty="0">
                        <a:effectLst/>
                        <a:latin typeface="Calibri" panose="020F0502020204030204" pitchFamily="34" charset="0"/>
                        <a:cs typeface="Times New Roman" panose="02020603050405020304" pitchFamily="18" charset="0"/>
                      </a:endParaRPr>
                    </a:p>
                  </a:txBody>
                  <a:tcPr marL="59113" marR="59113" marT="0" marB="0"/>
                </a:tc>
                <a:tc>
                  <a:txBody>
                    <a:bodyPr/>
                    <a:lstStyle/>
                    <a:p>
                      <a:pPr marL="457200">
                        <a:spcAft>
                          <a:spcPts val="0"/>
                        </a:spcAft>
                      </a:pPr>
                      <a:r>
                        <a:rPr lang="en-GB" sz="1000" dirty="0">
                          <a:effectLst/>
                        </a:rPr>
                        <a:t> </a:t>
                      </a:r>
                      <a:endParaRPr lang="en-GB" sz="900" dirty="0">
                        <a:effectLst/>
                      </a:endParaRPr>
                    </a:p>
                    <a:p>
                      <a:pPr marL="342900" lvl="0" indent="-342900">
                        <a:spcAft>
                          <a:spcPts val="0"/>
                        </a:spcAft>
                        <a:buFont typeface="Symbol" panose="05050102010706020507" pitchFamily="18" charset="2"/>
                        <a:buChar char=""/>
                      </a:pPr>
                      <a:r>
                        <a:rPr lang="en-GB" sz="1000" dirty="0">
                          <a:effectLst/>
                        </a:rPr>
                        <a:t>Rules on physical activity, including play parks, open spaces and skateparks.</a:t>
                      </a:r>
                      <a:endParaRPr lang="en-GB" sz="900" dirty="0">
                        <a:effectLst/>
                      </a:endParaRPr>
                    </a:p>
                    <a:p>
                      <a:pPr marL="342900" lvl="0" indent="-342900">
                        <a:spcAft>
                          <a:spcPts val="0"/>
                        </a:spcAft>
                        <a:buFont typeface="Symbol" panose="05050102010706020507" pitchFamily="18" charset="2"/>
                        <a:buChar char=""/>
                      </a:pPr>
                      <a:r>
                        <a:rPr lang="en-GB" sz="1000" dirty="0">
                          <a:effectLst/>
                        </a:rPr>
                        <a:t>Knowledge of all relevant PROWs</a:t>
                      </a:r>
                      <a:endParaRPr lang="en-GB" sz="900" dirty="0">
                        <a:effectLst/>
                      </a:endParaRPr>
                    </a:p>
                    <a:p>
                      <a:pPr marL="342900" lvl="0" indent="-342900">
                        <a:spcAft>
                          <a:spcPts val="0"/>
                        </a:spcAft>
                        <a:buFont typeface="Symbol" panose="05050102010706020507" pitchFamily="18" charset="2"/>
                        <a:buChar char=""/>
                      </a:pPr>
                      <a:r>
                        <a:rPr lang="en-GB" sz="1000" dirty="0">
                          <a:effectLst/>
                        </a:rPr>
                        <a:t>Active Essex website and </a:t>
                      </a:r>
                      <a:r>
                        <a:rPr lang="en-GB" sz="1000" dirty="0" err="1">
                          <a:effectLst/>
                        </a:rPr>
                        <a:t>Youtube</a:t>
                      </a:r>
                      <a:r>
                        <a:rPr lang="en-GB" sz="1000" dirty="0">
                          <a:effectLst/>
                        </a:rPr>
                        <a:t> channel</a:t>
                      </a:r>
                      <a:endParaRPr lang="en-GB" sz="900" dirty="0">
                        <a:effectLst/>
                      </a:endParaRPr>
                    </a:p>
                    <a:p>
                      <a:pPr marL="342900" lvl="0" indent="-342900">
                        <a:spcAft>
                          <a:spcPts val="0"/>
                        </a:spcAft>
                        <a:buFont typeface="Symbol" panose="05050102010706020507" pitchFamily="18" charset="2"/>
                        <a:buChar char=""/>
                      </a:pPr>
                      <a:r>
                        <a:rPr lang="en-GB" sz="1000" dirty="0">
                          <a:effectLst/>
                        </a:rPr>
                        <a:t>Social Media platforms for exercise</a:t>
                      </a:r>
                      <a:endParaRPr lang="en-GB" sz="900" dirty="0">
                        <a:effectLst/>
                        <a:latin typeface="Calibri" panose="020F0502020204030204" pitchFamily="34" charset="0"/>
                        <a:cs typeface="Times New Roman" panose="02020603050405020304" pitchFamily="18" charset="0"/>
                      </a:endParaRPr>
                    </a:p>
                  </a:txBody>
                  <a:tcPr marL="59113" marR="59113" marT="0" marB="0"/>
                </a:tc>
                <a:tc>
                  <a:txBody>
                    <a:bodyPr/>
                    <a:lstStyle/>
                    <a:p>
                      <a:pPr marL="457200">
                        <a:spcAft>
                          <a:spcPts val="0"/>
                        </a:spcAft>
                      </a:pPr>
                      <a:r>
                        <a:rPr lang="en-GB" sz="1000" dirty="0">
                          <a:effectLst/>
                        </a:rPr>
                        <a:t> </a:t>
                      </a:r>
                      <a:endParaRPr lang="en-GB" sz="900" dirty="0">
                        <a:effectLst/>
                      </a:endParaRPr>
                    </a:p>
                    <a:p>
                      <a:pPr marL="342900" lvl="0" indent="-342900">
                        <a:spcAft>
                          <a:spcPts val="0"/>
                        </a:spcAft>
                        <a:buFont typeface="Symbol" panose="05050102010706020507" pitchFamily="18" charset="2"/>
                        <a:buChar char=""/>
                      </a:pPr>
                      <a:r>
                        <a:rPr lang="en-GB" sz="1000" dirty="0">
                          <a:effectLst/>
                        </a:rPr>
                        <a:t>Identify and share Volunteer groups operating at this time and the services they offer.</a:t>
                      </a:r>
                      <a:endParaRPr lang="en-GB" sz="900" dirty="0">
                        <a:effectLst/>
                      </a:endParaRPr>
                    </a:p>
                    <a:p>
                      <a:pPr marL="342900" lvl="0" indent="-342900">
                        <a:spcAft>
                          <a:spcPts val="0"/>
                        </a:spcAft>
                        <a:buFont typeface="Symbol" panose="05050102010706020507" pitchFamily="18" charset="2"/>
                        <a:buChar char=""/>
                      </a:pPr>
                      <a:r>
                        <a:rPr lang="en-GB" sz="1000" dirty="0">
                          <a:effectLst/>
                        </a:rPr>
                        <a:t>Provide initiatives which can be done by all abilities and physically seen rather than via technology. (Puzzle libraries </a:t>
                      </a:r>
                      <a:r>
                        <a:rPr lang="en-GB" sz="1000" dirty="0" err="1">
                          <a:effectLst/>
                        </a:rPr>
                        <a:t>etc</a:t>
                      </a:r>
                      <a:r>
                        <a:rPr lang="en-GB" sz="1000" dirty="0">
                          <a:effectLst/>
                        </a:rPr>
                        <a:t>)</a:t>
                      </a:r>
                      <a:endParaRPr lang="en-GB" sz="900" dirty="0">
                        <a:effectLst/>
                      </a:endParaRPr>
                    </a:p>
                    <a:p>
                      <a:pPr marL="342900" lvl="0" indent="-342900">
                        <a:spcAft>
                          <a:spcPts val="0"/>
                        </a:spcAft>
                        <a:buFont typeface="Symbol" panose="05050102010706020507" pitchFamily="18" charset="2"/>
                        <a:buChar char=""/>
                      </a:pPr>
                      <a:r>
                        <a:rPr lang="en-GB" sz="1000" dirty="0">
                          <a:effectLst/>
                        </a:rPr>
                        <a:t>Telephone befriending service</a:t>
                      </a:r>
                      <a:endParaRPr lang="en-GB" sz="900" dirty="0">
                        <a:effectLst/>
                      </a:endParaRPr>
                    </a:p>
                  </a:txBody>
                  <a:tcPr marL="59113" marR="59113" marT="0" marB="0"/>
                </a:tc>
                <a:tc>
                  <a:txBody>
                    <a:bodyPr/>
                    <a:lstStyle/>
                    <a:p>
                      <a:pPr>
                        <a:spcAft>
                          <a:spcPts val="0"/>
                        </a:spcAft>
                      </a:pPr>
                      <a:r>
                        <a:rPr lang="en-GB" sz="1000">
                          <a:effectLst/>
                        </a:rPr>
                        <a:t> </a:t>
                      </a:r>
                      <a:endParaRPr lang="en-GB" sz="900">
                        <a:effectLst/>
                      </a:endParaRPr>
                    </a:p>
                    <a:p>
                      <a:pPr marL="342900" lvl="0" indent="-342900">
                        <a:spcAft>
                          <a:spcPts val="0"/>
                        </a:spcAft>
                        <a:buFont typeface="Symbol" panose="05050102010706020507" pitchFamily="18" charset="2"/>
                        <a:buChar char=""/>
                      </a:pPr>
                      <a:r>
                        <a:rPr lang="en-GB" sz="1000">
                          <a:effectLst/>
                        </a:rPr>
                        <a:t>Promote awareness, services.</a:t>
                      </a:r>
                      <a:endParaRPr lang="en-GB" sz="900">
                        <a:effectLst/>
                      </a:endParaRPr>
                    </a:p>
                    <a:p>
                      <a:pPr marL="342900" lvl="0" indent="-342900">
                        <a:spcAft>
                          <a:spcPts val="0"/>
                        </a:spcAft>
                        <a:buFont typeface="Symbol" panose="05050102010706020507" pitchFamily="18" charset="2"/>
                        <a:buChar char=""/>
                      </a:pPr>
                      <a:r>
                        <a:rPr lang="en-GB" sz="1000">
                          <a:effectLst/>
                        </a:rPr>
                        <a:t>Promote good neighbour schemes</a:t>
                      </a:r>
                      <a:endParaRPr lang="en-GB" sz="900">
                        <a:effectLst/>
                      </a:endParaRPr>
                    </a:p>
                    <a:p>
                      <a:pPr marL="342900" lvl="0" indent="-342900">
                        <a:spcAft>
                          <a:spcPts val="0"/>
                        </a:spcAft>
                        <a:buFont typeface="Symbol" panose="05050102010706020507" pitchFamily="18" charset="2"/>
                        <a:buChar char=""/>
                      </a:pPr>
                      <a:r>
                        <a:rPr lang="en-GB" sz="1000">
                          <a:effectLst/>
                        </a:rPr>
                        <a:t>Council could do online suicide prevention training</a:t>
                      </a:r>
                      <a:endParaRPr lang="en-GB" sz="900">
                        <a:effectLst/>
                      </a:endParaRPr>
                    </a:p>
                    <a:p>
                      <a:pPr marL="342900" lvl="0" indent="-342900">
                        <a:spcAft>
                          <a:spcPts val="0"/>
                        </a:spcAft>
                        <a:buFont typeface="Symbol" panose="05050102010706020507" pitchFamily="18" charset="2"/>
                        <a:buChar char=""/>
                      </a:pPr>
                      <a:r>
                        <a:rPr lang="en-GB" sz="1000">
                          <a:effectLst/>
                        </a:rPr>
                        <a:t>Create a Parish contact group</a:t>
                      </a:r>
                      <a:endParaRPr lang="en-GB" sz="900">
                        <a:effectLst/>
                      </a:endParaRPr>
                    </a:p>
                    <a:p>
                      <a:pPr marL="342900" lvl="0" indent="-342900">
                        <a:spcAft>
                          <a:spcPts val="0"/>
                        </a:spcAft>
                        <a:buFont typeface="Symbol" panose="05050102010706020507" pitchFamily="18" charset="2"/>
                        <a:buChar char=""/>
                      </a:pPr>
                      <a:r>
                        <a:rPr lang="en-GB" sz="1000">
                          <a:effectLst/>
                        </a:rPr>
                        <a:t>Promote Social media platforms and Provide website</a:t>
                      </a:r>
                      <a:endParaRPr lang="en-GB" sz="900">
                        <a:effectLst/>
                      </a:endParaRPr>
                    </a:p>
                    <a:p>
                      <a:pPr>
                        <a:lnSpc>
                          <a:spcPct val="107000"/>
                        </a:lnSpc>
                        <a:spcAft>
                          <a:spcPts val="0"/>
                        </a:spcAft>
                      </a:pPr>
                      <a:r>
                        <a:rPr lang="en-GB" sz="1000">
                          <a:effectLst/>
                        </a:rPr>
                        <a:t> </a:t>
                      </a:r>
                      <a:endParaRPr lang="en-GB" sz="900">
                        <a:effectLst/>
                        <a:latin typeface="Calibri" panose="020F0502020204030204" pitchFamily="34" charset="0"/>
                        <a:ea typeface="Calibri" panose="020F0502020204030204" pitchFamily="34" charset="0"/>
                        <a:cs typeface="Times New Roman" panose="02020603050405020304" pitchFamily="18" charset="0"/>
                      </a:endParaRPr>
                    </a:p>
                  </a:txBody>
                  <a:tcPr marL="59113" marR="59113" marT="0" marB="0"/>
                </a:tc>
                <a:tc>
                  <a:txBody>
                    <a:bodyPr/>
                    <a:lstStyle/>
                    <a:p>
                      <a:pPr>
                        <a:spcAft>
                          <a:spcPts val="0"/>
                        </a:spcAft>
                      </a:pPr>
                      <a:r>
                        <a:rPr lang="en-GB" sz="1000">
                          <a:effectLst/>
                        </a:rPr>
                        <a:t> </a:t>
                      </a:r>
                      <a:endParaRPr lang="en-GB" sz="900">
                        <a:effectLst/>
                      </a:endParaRPr>
                    </a:p>
                    <a:p>
                      <a:pPr marL="342900" lvl="0" indent="-342900">
                        <a:spcAft>
                          <a:spcPts val="0"/>
                        </a:spcAft>
                        <a:buFont typeface="Symbol" panose="05050102010706020507" pitchFamily="18" charset="2"/>
                        <a:buChar char=""/>
                      </a:pPr>
                      <a:r>
                        <a:rPr lang="en-GB" sz="1000">
                          <a:effectLst/>
                        </a:rPr>
                        <a:t>Promote good neighbour schemes</a:t>
                      </a:r>
                      <a:endParaRPr lang="en-GB" sz="900">
                        <a:effectLst/>
                      </a:endParaRPr>
                    </a:p>
                    <a:p>
                      <a:pPr marL="342900" lvl="0" indent="-342900">
                        <a:spcAft>
                          <a:spcPts val="0"/>
                        </a:spcAft>
                        <a:buFont typeface="Symbol" panose="05050102010706020507" pitchFamily="18" charset="2"/>
                        <a:buChar char=""/>
                      </a:pPr>
                      <a:r>
                        <a:rPr lang="en-GB" sz="1000">
                          <a:effectLst/>
                        </a:rPr>
                        <a:t>Promote online support</a:t>
                      </a:r>
                      <a:endParaRPr lang="en-GB" sz="900">
                        <a:effectLst/>
                        <a:latin typeface="Calibri" panose="020F0502020204030204" pitchFamily="34" charset="0"/>
                        <a:cs typeface="Times New Roman" panose="02020603050405020304" pitchFamily="18" charset="0"/>
                      </a:endParaRPr>
                    </a:p>
                  </a:txBody>
                  <a:tcPr marL="59113" marR="59113" marT="0" marB="0"/>
                </a:tc>
                <a:tc>
                  <a:txBody>
                    <a:bodyPr/>
                    <a:lstStyle/>
                    <a:p>
                      <a:pPr>
                        <a:spcAft>
                          <a:spcPts val="0"/>
                        </a:spcAft>
                      </a:pPr>
                      <a:r>
                        <a:rPr lang="en-GB" sz="1200" dirty="0">
                          <a:effectLst/>
                        </a:rPr>
                        <a:t> </a:t>
                      </a:r>
                      <a:endParaRPr lang="en-GB" sz="900" dirty="0">
                        <a:effectLst/>
                      </a:endParaRPr>
                    </a:p>
                    <a:p>
                      <a:pPr marL="342900" lvl="0" indent="-342900">
                        <a:spcAft>
                          <a:spcPts val="0"/>
                        </a:spcAft>
                        <a:buFont typeface="Arial" panose="020B0604020202020204" pitchFamily="34" charset="0"/>
                        <a:buChar char="•"/>
                      </a:pPr>
                      <a:r>
                        <a:rPr lang="en-GB" sz="1000" dirty="0">
                          <a:effectLst/>
                        </a:rPr>
                        <a:t>Promote government diet advice (fruit and veg less sugary foods)</a:t>
                      </a:r>
                    </a:p>
                    <a:p>
                      <a:pPr marL="342900" lvl="0" indent="-342900">
                        <a:spcAft>
                          <a:spcPts val="0"/>
                        </a:spcAft>
                        <a:buFont typeface="Arial" panose="020B0604020202020204" pitchFamily="34" charset="0"/>
                        <a:buChar char="•"/>
                      </a:pPr>
                      <a:r>
                        <a:rPr lang="en-GB" sz="1000" dirty="0">
                          <a:effectLst/>
                        </a:rPr>
                        <a:t>Promote recipe exchanges</a:t>
                      </a:r>
                    </a:p>
                    <a:p>
                      <a:pPr marL="342900" lvl="0" indent="-342900">
                        <a:spcAft>
                          <a:spcPts val="0"/>
                        </a:spcAft>
                        <a:buFont typeface="Arial" panose="020B0604020202020204" pitchFamily="34" charset="0"/>
                        <a:buChar char="•"/>
                      </a:pPr>
                      <a:r>
                        <a:rPr lang="en-GB" sz="1000" dirty="0">
                          <a:effectLst/>
                        </a:rPr>
                        <a:t>Promote online resources for good nutritional advice on a budget.</a:t>
                      </a:r>
                      <a:endParaRPr lang="en-GB" sz="1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9113" marR="59113" marT="0" marB="0"/>
                </a:tc>
                <a:extLst>
                  <a:ext uri="{0D108BD9-81ED-4DB2-BD59-A6C34878D82A}">
                    <a16:rowId xmlns:a16="http://schemas.microsoft.com/office/drawing/2014/main" xmlns="" val="3298460871"/>
                  </a:ext>
                </a:extLst>
              </a:tr>
            </a:tbl>
          </a:graphicData>
        </a:graphic>
      </p:graphicFrame>
    </p:spTree>
    <p:extLst>
      <p:ext uri="{BB962C8B-B14F-4D97-AF65-F5344CB8AC3E}">
        <p14:creationId xmlns:p14="http://schemas.microsoft.com/office/powerpoint/2010/main" val="8312915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solidFill>
                  <a:srgbClr val="7030A0"/>
                </a:solidFill>
              </a:rPr>
              <a:t>How the Parish Council shares key information </a:t>
            </a:r>
            <a:br>
              <a:rPr lang="en-GB" b="1" dirty="0">
                <a:solidFill>
                  <a:srgbClr val="7030A0"/>
                </a:solidFill>
              </a:rPr>
            </a:br>
            <a:r>
              <a:rPr lang="en-GB" b="1" dirty="0">
                <a:solidFill>
                  <a:srgbClr val="7030A0"/>
                </a:solidFill>
              </a:rPr>
              <a:t>for </a:t>
            </a:r>
            <a:r>
              <a:rPr lang="en-GB" b="1" dirty="0" smtClean="0">
                <a:solidFill>
                  <a:srgbClr val="7030A0"/>
                </a:solidFill>
              </a:rPr>
              <a:t>residents</a:t>
            </a:r>
            <a:r>
              <a:rPr lang="en-GB" b="1" dirty="0">
                <a:solidFill>
                  <a:srgbClr val="7030A0"/>
                </a:solidFill>
              </a:rPr>
              <a:t/>
            </a:r>
            <a:br>
              <a:rPr lang="en-GB" b="1" dirty="0">
                <a:solidFill>
                  <a:srgbClr val="7030A0"/>
                </a:solidFill>
              </a:rPr>
            </a:br>
            <a:endParaRPr lang="en-GB" dirty="0"/>
          </a:p>
        </p:txBody>
      </p:sp>
      <p:sp>
        <p:nvSpPr>
          <p:cNvPr id="3" name="Content Placeholder 2"/>
          <p:cNvSpPr>
            <a:spLocks noGrp="1"/>
          </p:cNvSpPr>
          <p:nvPr>
            <p:ph idx="1"/>
          </p:nvPr>
        </p:nvSpPr>
        <p:spPr>
          <a:xfrm>
            <a:off x="838201" y="1401288"/>
            <a:ext cx="10515600" cy="4775675"/>
          </a:xfrm>
        </p:spPr>
        <p:txBody>
          <a:bodyPr/>
          <a:lstStyle/>
          <a:p>
            <a:pPr marL="0" indent="0">
              <a:buNone/>
            </a:pPr>
            <a:endParaRPr lang="en-GB" dirty="0" smtClean="0"/>
          </a:p>
          <a:p>
            <a:pPr marL="0" indent="0">
              <a:buNone/>
            </a:pPr>
            <a:r>
              <a:rPr lang="en-GB" dirty="0" smtClean="0"/>
              <a:t>Via</a:t>
            </a:r>
            <a:r>
              <a:rPr lang="en-GB" dirty="0"/>
              <a:t>:  </a:t>
            </a:r>
          </a:p>
          <a:p>
            <a:pPr marL="0" indent="0">
              <a:buNone/>
            </a:pPr>
            <a:r>
              <a:rPr lang="en-GB" dirty="0"/>
              <a:t>the Parish Facebook Page, </a:t>
            </a:r>
          </a:p>
          <a:p>
            <a:pPr marL="0" indent="0">
              <a:buNone/>
            </a:pPr>
            <a:r>
              <a:rPr lang="en-GB" dirty="0"/>
              <a:t>the Monthly Parish </a:t>
            </a:r>
            <a:r>
              <a:rPr lang="en-GB" dirty="0" smtClean="0"/>
              <a:t>Newsletter,</a:t>
            </a:r>
          </a:p>
          <a:p>
            <a:pPr marL="0" indent="0">
              <a:buNone/>
            </a:pPr>
            <a:r>
              <a:rPr lang="en-GB" dirty="0" smtClean="0"/>
              <a:t>the </a:t>
            </a:r>
            <a:r>
              <a:rPr lang="en-GB" dirty="0"/>
              <a:t>Parish Council  </a:t>
            </a:r>
            <a:r>
              <a:rPr lang="en-GB" dirty="0" smtClean="0"/>
              <a:t>Website, </a:t>
            </a:r>
            <a:endParaRPr lang="en-GB" dirty="0"/>
          </a:p>
          <a:p>
            <a:pPr marL="0" indent="0">
              <a:buNone/>
            </a:pPr>
            <a:r>
              <a:rPr lang="en-GB" dirty="0"/>
              <a:t>Parish Noticeboard at the Village Shop, </a:t>
            </a:r>
          </a:p>
          <a:p>
            <a:pPr marL="0" indent="0">
              <a:buNone/>
            </a:pPr>
            <a:r>
              <a:rPr lang="en-GB" dirty="0"/>
              <a:t>e</a:t>
            </a:r>
            <a:r>
              <a:rPr lang="en-GB" dirty="0" smtClean="0"/>
              <a:t>mail or telephone </a:t>
            </a:r>
            <a:r>
              <a:rPr lang="en-GB" dirty="0"/>
              <a:t>if appropriate.</a:t>
            </a:r>
          </a:p>
          <a:p>
            <a:pPr marL="0" indent="0">
              <a:buNone/>
            </a:pPr>
            <a:endParaRPr lang="en-GB" dirty="0"/>
          </a:p>
          <a:p>
            <a:pPr marL="0" indent="0">
              <a:buNone/>
            </a:pPr>
            <a:endParaRPr lang="en-GB" dirty="0"/>
          </a:p>
          <a:p>
            <a:endParaRPr lang="en-GB" dirty="0"/>
          </a:p>
        </p:txBody>
      </p:sp>
    </p:spTree>
    <p:extLst>
      <p:ext uri="{BB962C8B-B14F-4D97-AF65-F5344CB8AC3E}">
        <p14:creationId xmlns:p14="http://schemas.microsoft.com/office/powerpoint/2010/main" val="12716160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1" y="130630"/>
            <a:ext cx="10515600" cy="1009402"/>
          </a:xfrm>
        </p:spPr>
        <p:style>
          <a:lnRef idx="1">
            <a:schemeClr val="accent5"/>
          </a:lnRef>
          <a:fillRef idx="1003">
            <a:schemeClr val="lt1"/>
          </a:fillRef>
          <a:effectRef idx="1">
            <a:schemeClr val="accent5"/>
          </a:effectRef>
          <a:fontRef idx="minor">
            <a:schemeClr val="dk1"/>
          </a:fontRef>
        </p:style>
        <p:txBody>
          <a:bodyPr>
            <a:normAutofit/>
          </a:bodyPr>
          <a:lstStyle/>
          <a:p>
            <a:r>
              <a:rPr lang="en-GB" sz="3200" dirty="0">
                <a:solidFill>
                  <a:srgbClr val="7030A0"/>
                </a:solidFill>
              </a:rPr>
              <a:t>Parish Organisations &amp; Others based in Clavering helping Parishioners with Health and Wellbeing </a:t>
            </a:r>
          </a:p>
        </p:txBody>
      </p:sp>
      <p:sp>
        <p:nvSpPr>
          <p:cNvPr id="3" name="Content Placeholder 2"/>
          <p:cNvSpPr>
            <a:spLocks noGrp="1"/>
          </p:cNvSpPr>
          <p:nvPr>
            <p:ph sz="half" idx="1"/>
          </p:nvPr>
        </p:nvSpPr>
        <p:spPr>
          <a:xfrm>
            <a:off x="838200" y="1282535"/>
            <a:ext cx="6263244" cy="5438899"/>
          </a:xfrm>
        </p:spPr>
        <p:style>
          <a:lnRef idx="0">
            <a:schemeClr val="accent1"/>
          </a:lnRef>
          <a:fillRef idx="1003">
            <a:schemeClr val="lt2"/>
          </a:fillRef>
          <a:effectRef idx="3">
            <a:schemeClr val="accent1"/>
          </a:effectRef>
          <a:fontRef idx="minor">
            <a:schemeClr val="lt1"/>
          </a:fontRef>
        </p:style>
        <p:txBody>
          <a:bodyPr>
            <a:normAutofit fontScale="47500" lnSpcReduction="20000"/>
          </a:bodyPr>
          <a:lstStyle/>
          <a:p>
            <a:pPr marL="0" indent="0">
              <a:buNone/>
            </a:pPr>
            <a:r>
              <a:rPr lang="en-GB" sz="1800" dirty="0">
                <a:solidFill>
                  <a:srgbClr val="7030A0"/>
                </a:solidFill>
              </a:rPr>
              <a:t>Parish groups -	         </a:t>
            </a:r>
          </a:p>
          <a:p>
            <a:pPr marL="0" indent="0" algn="ctr">
              <a:buNone/>
            </a:pPr>
            <a:r>
              <a:rPr lang="en-GB" sz="2900" dirty="0">
                <a:solidFill>
                  <a:schemeClr val="tx1"/>
                </a:solidFill>
              </a:rPr>
              <a:t>Clavering Care</a:t>
            </a:r>
          </a:p>
          <a:p>
            <a:pPr marL="0" indent="0" algn="ctr">
              <a:buNone/>
            </a:pPr>
            <a:r>
              <a:rPr lang="en-GB" sz="2900" dirty="0" smtClean="0">
                <a:solidFill>
                  <a:schemeClr val="tx1"/>
                </a:solidFill>
              </a:rPr>
              <a:t>Clavering </a:t>
            </a:r>
            <a:r>
              <a:rPr lang="en-GB" sz="2900" dirty="0">
                <a:solidFill>
                  <a:schemeClr val="tx1"/>
                </a:solidFill>
              </a:rPr>
              <a:t>Baby &amp; Toddler </a:t>
            </a:r>
            <a:r>
              <a:rPr lang="en-GB" sz="2900" dirty="0" smtClean="0">
                <a:solidFill>
                  <a:schemeClr val="tx1"/>
                </a:solidFill>
              </a:rPr>
              <a:t>Group – not currently meeting Dec. 2022</a:t>
            </a:r>
            <a:endParaRPr lang="en-GB" sz="2900" dirty="0">
              <a:solidFill>
                <a:schemeClr val="tx1"/>
              </a:solidFill>
            </a:endParaRPr>
          </a:p>
          <a:p>
            <a:pPr marL="0" indent="0" algn="ctr">
              <a:buNone/>
            </a:pPr>
            <a:r>
              <a:rPr lang="en-GB" sz="2900" dirty="0">
                <a:solidFill>
                  <a:schemeClr val="tx1"/>
                </a:solidFill>
              </a:rPr>
              <a:t>Clavering, Newport &amp; District Royal British Legion</a:t>
            </a:r>
          </a:p>
          <a:p>
            <a:pPr marL="0" indent="0" algn="ctr">
              <a:buNone/>
            </a:pPr>
            <a:r>
              <a:rPr lang="en-GB" sz="2900" dirty="0">
                <a:solidFill>
                  <a:schemeClr val="tx1"/>
                </a:solidFill>
              </a:rPr>
              <a:t>Clavering Beaver, Cub and Scout Groups</a:t>
            </a:r>
          </a:p>
          <a:p>
            <a:pPr marL="0" indent="0" algn="ctr">
              <a:buNone/>
            </a:pPr>
            <a:r>
              <a:rPr lang="en-GB" sz="2900" dirty="0">
                <a:solidFill>
                  <a:schemeClr val="tx1"/>
                </a:solidFill>
              </a:rPr>
              <a:t>Clavering Jubilee Field</a:t>
            </a:r>
          </a:p>
          <a:p>
            <a:pPr marL="0" indent="0" algn="ctr">
              <a:buNone/>
            </a:pPr>
            <a:r>
              <a:rPr lang="en-GB" sz="2900" dirty="0">
                <a:solidFill>
                  <a:schemeClr val="tx1"/>
                </a:solidFill>
              </a:rPr>
              <a:t>Clavering Village Hall</a:t>
            </a:r>
          </a:p>
          <a:p>
            <a:pPr marL="0" indent="0" algn="ctr">
              <a:buNone/>
            </a:pPr>
            <a:r>
              <a:rPr lang="en-GB" sz="2900" dirty="0">
                <a:solidFill>
                  <a:schemeClr val="tx1"/>
                </a:solidFill>
              </a:rPr>
              <a:t>Clavering Bowls Club</a:t>
            </a:r>
          </a:p>
          <a:p>
            <a:pPr marL="0" indent="0" algn="ctr">
              <a:buNone/>
            </a:pPr>
            <a:r>
              <a:rPr lang="en-GB" sz="2900" dirty="0" smtClean="0">
                <a:solidFill>
                  <a:schemeClr val="tx1"/>
                </a:solidFill>
              </a:rPr>
              <a:t>Clavering </a:t>
            </a:r>
            <a:r>
              <a:rPr lang="en-GB" sz="2900" dirty="0">
                <a:solidFill>
                  <a:schemeClr val="tx1"/>
                </a:solidFill>
              </a:rPr>
              <a:t>Cricket Club</a:t>
            </a:r>
          </a:p>
          <a:p>
            <a:pPr marL="0" indent="0" algn="ctr">
              <a:buNone/>
            </a:pPr>
            <a:r>
              <a:rPr lang="en-GB" sz="2900" dirty="0">
                <a:solidFill>
                  <a:schemeClr val="tx1"/>
                </a:solidFill>
              </a:rPr>
              <a:t>Clavering Football </a:t>
            </a:r>
            <a:r>
              <a:rPr lang="en-GB" sz="2900" dirty="0" smtClean="0">
                <a:solidFill>
                  <a:schemeClr val="tx1"/>
                </a:solidFill>
              </a:rPr>
              <a:t>Club – The Foxes</a:t>
            </a:r>
            <a:endParaRPr lang="en-GB" sz="2900" dirty="0">
              <a:solidFill>
                <a:schemeClr val="tx1"/>
              </a:solidFill>
            </a:endParaRPr>
          </a:p>
          <a:p>
            <a:pPr marL="0" indent="0" algn="ctr">
              <a:buNone/>
            </a:pPr>
            <a:r>
              <a:rPr lang="en-GB" sz="2900" dirty="0" smtClean="0">
                <a:solidFill>
                  <a:schemeClr val="tx1"/>
                </a:solidFill>
              </a:rPr>
              <a:t>Clavering </a:t>
            </a:r>
            <a:r>
              <a:rPr lang="en-GB" sz="2900" dirty="0">
                <a:solidFill>
                  <a:schemeClr val="tx1"/>
                </a:solidFill>
              </a:rPr>
              <a:t>Horticultural Club</a:t>
            </a:r>
          </a:p>
          <a:p>
            <a:pPr marL="0" indent="0" algn="ctr">
              <a:buNone/>
            </a:pPr>
            <a:r>
              <a:rPr lang="en-GB" sz="2900" dirty="0">
                <a:solidFill>
                  <a:schemeClr val="tx1"/>
                </a:solidFill>
              </a:rPr>
              <a:t>Clavering Tennis Club</a:t>
            </a:r>
          </a:p>
          <a:p>
            <a:pPr marL="0" indent="0" algn="ctr">
              <a:buNone/>
            </a:pPr>
            <a:r>
              <a:rPr lang="en-GB" sz="2900" dirty="0" smtClean="0">
                <a:solidFill>
                  <a:schemeClr val="tx1"/>
                </a:solidFill>
              </a:rPr>
              <a:t>The </a:t>
            </a:r>
            <a:r>
              <a:rPr lang="en-GB" sz="2900" dirty="0">
                <a:solidFill>
                  <a:schemeClr val="tx1"/>
                </a:solidFill>
              </a:rPr>
              <a:t>Clavering Players</a:t>
            </a:r>
          </a:p>
          <a:p>
            <a:pPr marL="0" indent="0" algn="ctr">
              <a:buNone/>
            </a:pPr>
            <a:r>
              <a:rPr lang="en-GB" sz="2900" dirty="0">
                <a:solidFill>
                  <a:schemeClr val="tx1"/>
                </a:solidFill>
              </a:rPr>
              <a:t>Clavering Landscape History Group</a:t>
            </a:r>
          </a:p>
          <a:p>
            <a:pPr marL="0" indent="0" algn="ctr">
              <a:buNone/>
            </a:pPr>
            <a:r>
              <a:rPr lang="en-GB" sz="2900" dirty="0">
                <a:solidFill>
                  <a:schemeClr val="tx1"/>
                </a:solidFill>
              </a:rPr>
              <a:t>Clavering Countryside </a:t>
            </a:r>
            <a:r>
              <a:rPr lang="en-GB" sz="2900" dirty="0" smtClean="0">
                <a:solidFill>
                  <a:schemeClr val="tx1"/>
                </a:solidFill>
              </a:rPr>
              <a:t>Group</a:t>
            </a:r>
          </a:p>
          <a:p>
            <a:pPr marL="0" indent="0" algn="ctr">
              <a:buNone/>
            </a:pPr>
            <a:r>
              <a:rPr lang="en-GB" sz="2900" dirty="0" smtClean="0">
                <a:solidFill>
                  <a:schemeClr val="tx1"/>
                </a:solidFill>
              </a:rPr>
              <a:t>Clavering &amp; Langley Women’s Institute</a:t>
            </a:r>
            <a:endParaRPr lang="en-GB" sz="2900" dirty="0">
              <a:solidFill>
                <a:schemeClr val="tx1"/>
              </a:solidFill>
            </a:endParaRPr>
          </a:p>
          <a:p>
            <a:pPr marL="0" indent="0" algn="ctr">
              <a:buNone/>
            </a:pPr>
            <a:r>
              <a:rPr lang="en-GB" sz="2900" dirty="0">
                <a:solidFill>
                  <a:schemeClr val="tx1"/>
                </a:solidFill>
              </a:rPr>
              <a:t>Tea and Chat – for Clavering &amp; </a:t>
            </a:r>
            <a:r>
              <a:rPr lang="en-GB" sz="2900" dirty="0" err="1">
                <a:solidFill>
                  <a:schemeClr val="tx1"/>
                </a:solidFill>
              </a:rPr>
              <a:t>Wicken</a:t>
            </a:r>
            <a:r>
              <a:rPr lang="en-GB" sz="2900" dirty="0">
                <a:solidFill>
                  <a:schemeClr val="tx1"/>
                </a:solidFill>
              </a:rPr>
              <a:t> </a:t>
            </a:r>
            <a:r>
              <a:rPr lang="en-GB" sz="2900" dirty="0" err="1">
                <a:solidFill>
                  <a:schemeClr val="tx1"/>
                </a:solidFill>
              </a:rPr>
              <a:t>Bonhunt</a:t>
            </a:r>
            <a:r>
              <a:rPr lang="en-GB" sz="2900" dirty="0">
                <a:solidFill>
                  <a:schemeClr val="tx1"/>
                </a:solidFill>
              </a:rPr>
              <a:t> Residents</a:t>
            </a:r>
          </a:p>
          <a:p>
            <a:pPr marL="0" indent="0" algn="ctr">
              <a:buNone/>
            </a:pPr>
            <a:r>
              <a:rPr lang="en-GB" sz="2900" dirty="0" smtClean="0">
                <a:solidFill>
                  <a:schemeClr val="tx1"/>
                </a:solidFill>
              </a:rPr>
              <a:t>Various </a:t>
            </a:r>
            <a:r>
              <a:rPr lang="en-GB" sz="2900" dirty="0">
                <a:solidFill>
                  <a:schemeClr val="tx1"/>
                </a:solidFill>
              </a:rPr>
              <a:t>Dog Walking Groups</a:t>
            </a:r>
          </a:p>
          <a:p>
            <a:pPr marL="0" indent="0" algn="ctr">
              <a:buNone/>
            </a:pPr>
            <a:r>
              <a:rPr lang="en-GB" sz="2900" dirty="0">
                <a:solidFill>
                  <a:schemeClr val="tx1"/>
                </a:solidFill>
              </a:rPr>
              <a:t>Various Books Clubs</a:t>
            </a:r>
          </a:p>
          <a:p>
            <a:pPr marL="0" indent="0" algn="ctr">
              <a:buNone/>
            </a:pPr>
            <a:r>
              <a:rPr lang="en-GB" sz="2900" dirty="0">
                <a:solidFill>
                  <a:schemeClr val="tx1"/>
                </a:solidFill>
              </a:rPr>
              <a:t>Clavering </a:t>
            </a:r>
            <a:r>
              <a:rPr lang="en-GB" sz="2900" dirty="0" smtClean="0">
                <a:solidFill>
                  <a:schemeClr val="tx1"/>
                </a:solidFill>
              </a:rPr>
              <a:t>Churches</a:t>
            </a:r>
            <a:endParaRPr lang="en-GB" sz="2900" dirty="0">
              <a:solidFill>
                <a:schemeClr val="tx1"/>
              </a:solidFill>
            </a:endParaRPr>
          </a:p>
        </p:txBody>
      </p:sp>
      <p:sp>
        <p:nvSpPr>
          <p:cNvPr id="4" name="Content Placeholder 3"/>
          <p:cNvSpPr>
            <a:spLocks noGrp="1"/>
          </p:cNvSpPr>
          <p:nvPr>
            <p:ph sz="half" idx="2"/>
          </p:nvPr>
        </p:nvSpPr>
        <p:spPr>
          <a:xfrm>
            <a:off x="7540831" y="2149434"/>
            <a:ext cx="3884222" cy="3491345"/>
          </a:xfrm>
        </p:spPr>
        <p:style>
          <a:lnRef idx="0">
            <a:scrgbClr r="0" g="0" b="0"/>
          </a:lnRef>
          <a:fillRef idx="1003">
            <a:schemeClr val="lt2"/>
          </a:fillRef>
          <a:effectRef idx="0">
            <a:scrgbClr r="0" g="0" b="0"/>
          </a:effectRef>
          <a:fontRef idx="major"/>
        </p:style>
        <p:txBody>
          <a:bodyPr>
            <a:normAutofit fontScale="47500" lnSpcReduction="20000"/>
          </a:bodyPr>
          <a:lstStyle/>
          <a:p>
            <a:pPr marL="0" indent="0">
              <a:buNone/>
            </a:pPr>
            <a:r>
              <a:rPr lang="en-GB" sz="1800" dirty="0">
                <a:solidFill>
                  <a:srgbClr val="7030A0"/>
                </a:solidFill>
              </a:rPr>
              <a:t>Other Concerns-</a:t>
            </a:r>
          </a:p>
          <a:p>
            <a:pPr marL="0" indent="0">
              <a:buNone/>
            </a:pPr>
            <a:r>
              <a:rPr lang="en-GB" sz="2300" dirty="0"/>
              <a:t>Ross Nursing Services</a:t>
            </a:r>
          </a:p>
          <a:p>
            <a:pPr marL="0" indent="0">
              <a:buNone/>
            </a:pPr>
            <a:r>
              <a:rPr lang="en-GB" sz="2300" dirty="0" err="1"/>
              <a:t>Solereflexions</a:t>
            </a:r>
            <a:r>
              <a:rPr lang="en-GB" sz="2300" dirty="0"/>
              <a:t> Reflexology</a:t>
            </a:r>
          </a:p>
          <a:p>
            <a:pPr marL="0" indent="0">
              <a:buNone/>
            </a:pPr>
            <a:r>
              <a:rPr lang="en-GB" sz="2300" dirty="0"/>
              <a:t>Norse Freedom From Pain</a:t>
            </a:r>
          </a:p>
          <a:p>
            <a:pPr marL="0" indent="0">
              <a:buNone/>
            </a:pPr>
            <a:r>
              <a:rPr lang="en-GB" sz="2300" dirty="0"/>
              <a:t>NJD Physiotherapy and </a:t>
            </a:r>
            <a:r>
              <a:rPr lang="en-GB" sz="2300" dirty="0" smtClean="0"/>
              <a:t>Pilates</a:t>
            </a:r>
          </a:p>
          <a:p>
            <a:pPr marL="0" indent="0">
              <a:buNone/>
            </a:pPr>
            <a:r>
              <a:rPr lang="en-GB" sz="2300" dirty="0" smtClean="0"/>
              <a:t>Naomi Smith Acupuncture, Massage and Yoga</a:t>
            </a:r>
            <a:endParaRPr lang="en-GB" sz="2300" dirty="0"/>
          </a:p>
          <a:p>
            <a:pPr marL="0" indent="0">
              <a:buNone/>
            </a:pPr>
            <a:r>
              <a:rPr lang="en-GB" sz="2300" dirty="0" smtClean="0"/>
              <a:t>Lynda Kehoe Chiropodist/Podiatrist</a:t>
            </a:r>
          </a:p>
          <a:p>
            <a:pPr marL="0" indent="0">
              <a:buNone/>
            </a:pPr>
            <a:r>
              <a:rPr lang="en-GB" sz="2300" dirty="0" smtClean="0"/>
              <a:t>Melanie Cardwell </a:t>
            </a:r>
            <a:r>
              <a:rPr lang="en-GB" sz="2300" dirty="0" err="1" smtClean="0"/>
              <a:t>Wholistic</a:t>
            </a:r>
            <a:r>
              <a:rPr lang="en-GB" sz="2300" dirty="0" smtClean="0"/>
              <a:t> Health Coach</a:t>
            </a:r>
          </a:p>
          <a:p>
            <a:pPr marL="0" indent="0">
              <a:buNone/>
            </a:pPr>
            <a:r>
              <a:rPr lang="en-GB" sz="2300" dirty="0" smtClean="0"/>
              <a:t>Norse </a:t>
            </a:r>
            <a:r>
              <a:rPr lang="en-GB" sz="2300" dirty="0"/>
              <a:t>Personal Training &amp; Boot Camps</a:t>
            </a:r>
          </a:p>
          <a:p>
            <a:pPr marL="0" indent="0">
              <a:buNone/>
            </a:pPr>
            <a:r>
              <a:rPr lang="en-GB" sz="2300" dirty="0" smtClean="0"/>
              <a:t>Fitness </a:t>
            </a:r>
            <a:r>
              <a:rPr lang="en-GB" sz="2300" dirty="0"/>
              <a:t>Focus Gym </a:t>
            </a:r>
          </a:p>
          <a:p>
            <a:pPr marL="0" indent="0">
              <a:buNone/>
            </a:pPr>
            <a:r>
              <a:rPr lang="en-GB" sz="2300" dirty="0"/>
              <a:t>Getup-N-Go Gym</a:t>
            </a:r>
          </a:p>
          <a:p>
            <a:pPr marL="0" indent="0">
              <a:buNone/>
            </a:pPr>
            <a:r>
              <a:rPr lang="en-GB" sz="2300" dirty="0"/>
              <a:t>Dyce Fitness</a:t>
            </a:r>
          </a:p>
          <a:p>
            <a:pPr marL="0" indent="0">
              <a:buNone/>
            </a:pPr>
            <a:r>
              <a:rPr lang="en-GB" sz="2300" dirty="0"/>
              <a:t>Musical Box for </a:t>
            </a:r>
            <a:r>
              <a:rPr lang="en-GB" sz="2300" dirty="0" smtClean="0"/>
              <a:t>Babies &amp; Toddlers</a:t>
            </a:r>
          </a:p>
          <a:p>
            <a:pPr marL="0" indent="0">
              <a:buNone/>
            </a:pPr>
            <a:endParaRPr lang="en-GB" sz="1800" dirty="0"/>
          </a:p>
        </p:txBody>
      </p:sp>
    </p:spTree>
    <p:extLst>
      <p:ext uri="{BB962C8B-B14F-4D97-AF65-F5344CB8AC3E}">
        <p14:creationId xmlns:p14="http://schemas.microsoft.com/office/powerpoint/2010/main" val="9155976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Picture 7" descr="A picture containing food, knife, coffee&#10;&#10;Description automatically generated">
            <a:extLst>
              <a:ext uri="{FF2B5EF4-FFF2-40B4-BE49-F238E27FC236}">
                <a16:creationId xmlns:a16="http://schemas.microsoft.com/office/drawing/2014/main" xmlns="" id="{E335E545-FE6B-436F-BEA9-45CDF62982FF}"/>
              </a:ext>
            </a:extLst>
          </p:cNvPr>
          <p:cNvPicPr>
            <a:picLocks noChangeAspect="1"/>
          </p:cNvPicPr>
          <p:nvPr/>
        </p:nvPicPr>
        <p:blipFill rotWithShape="1">
          <a:blip r:embed="rId2">
            <a:extLst>
              <a:ext uri="{28A0092B-C50C-407E-A947-70E740481C1C}">
                <a14:useLocalDpi xmlns:a14="http://schemas.microsoft.com/office/drawing/2010/main" val="0"/>
              </a:ext>
            </a:extLst>
          </a:blip>
          <a:srcRect t="7649" r="19192" b="1442"/>
          <a:stretch/>
        </p:blipFill>
        <p:spPr>
          <a:xfrm>
            <a:off x="20" y="10"/>
            <a:ext cx="12191980" cy="6857990"/>
          </a:xfrm>
          <a:prstGeom prst="rect">
            <a:avLst/>
          </a:prstGeom>
        </p:spPr>
      </p:pic>
      <p:sp>
        <p:nvSpPr>
          <p:cNvPr id="91" name="Rectangle 90">
            <a:extLst>
              <a:ext uri="{FF2B5EF4-FFF2-40B4-BE49-F238E27FC236}">
                <a16:creationId xmlns:a16="http://schemas.microsoft.com/office/drawing/2014/main" xmlns="" id="{724CD679-7405-4CD3-A92A-9469F279A59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bwMode="ltGray">
          <a:xfrm>
            <a:off x="336884" y="321178"/>
            <a:ext cx="5735590" cy="5896743"/>
          </a:xfrm>
          <a:prstGeom prst="rect">
            <a:avLst/>
          </a:prstGeom>
          <a:solidFill>
            <a:schemeClr val="bg1">
              <a:alpha val="90000"/>
            </a:schemeClr>
          </a:solidFill>
          <a:ln w="127000" cap="sq"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2" name="Title 1">
            <a:extLst>
              <a:ext uri="{FF2B5EF4-FFF2-40B4-BE49-F238E27FC236}">
                <a16:creationId xmlns:a16="http://schemas.microsoft.com/office/drawing/2014/main" xmlns="" id="{362FD6C2-92B1-4681-8EF7-416C81995E4F}"/>
              </a:ext>
            </a:extLst>
          </p:cNvPr>
          <p:cNvSpPr>
            <a:spLocks noGrp="1"/>
          </p:cNvSpPr>
          <p:nvPr>
            <p:ph type="title"/>
          </p:nvPr>
        </p:nvSpPr>
        <p:spPr>
          <a:xfrm>
            <a:off x="499899" y="464478"/>
            <a:ext cx="5315413" cy="904384"/>
          </a:xfrm>
        </p:spPr>
        <p:txBody>
          <a:bodyPr>
            <a:normAutofit/>
          </a:bodyPr>
          <a:lstStyle/>
          <a:p>
            <a:r>
              <a:rPr lang="en-GB" sz="2800" b="1" dirty="0"/>
              <a:t>Financial Matters</a:t>
            </a:r>
          </a:p>
        </p:txBody>
      </p:sp>
      <p:sp>
        <p:nvSpPr>
          <p:cNvPr id="3" name="Content Placeholder 2">
            <a:extLst>
              <a:ext uri="{FF2B5EF4-FFF2-40B4-BE49-F238E27FC236}">
                <a16:creationId xmlns:a16="http://schemas.microsoft.com/office/drawing/2014/main" xmlns="" id="{D230B70C-F596-48D8-AC5F-8679FA0B26DF}"/>
              </a:ext>
            </a:extLst>
          </p:cNvPr>
          <p:cNvSpPr>
            <a:spLocks noGrp="1"/>
          </p:cNvSpPr>
          <p:nvPr>
            <p:ph idx="1"/>
          </p:nvPr>
        </p:nvSpPr>
        <p:spPr>
          <a:xfrm>
            <a:off x="448987" y="1259353"/>
            <a:ext cx="5569428" cy="4958568"/>
          </a:xfrm>
        </p:spPr>
        <p:txBody>
          <a:bodyPr>
            <a:noAutofit/>
          </a:bodyPr>
          <a:lstStyle/>
          <a:p>
            <a:pPr marL="342914">
              <a:spcAft>
                <a:spcPts val="600"/>
              </a:spcAft>
              <a:buClr>
                <a:srgbClr val="7030A0"/>
              </a:buClr>
            </a:pPr>
            <a:endParaRPr lang="en-GB" sz="1400" dirty="0" smtClean="0"/>
          </a:p>
          <a:p>
            <a:pPr marL="342914">
              <a:spcAft>
                <a:spcPts val="600"/>
              </a:spcAft>
              <a:buClr>
                <a:srgbClr val="7030A0"/>
              </a:buClr>
            </a:pPr>
            <a:r>
              <a:rPr lang="en-GB" sz="1400" dirty="0" smtClean="0"/>
              <a:t>Please </a:t>
            </a:r>
            <a:r>
              <a:rPr lang="en-GB" sz="1400" dirty="0"/>
              <a:t>be alert to any scams and report them to the police. Remember to </a:t>
            </a:r>
            <a:r>
              <a:rPr lang="en-GB" sz="1400" dirty="0" smtClean="0"/>
              <a:t>STOP </a:t>
            </a:r>
            <a:r>
              <a:rPr lang="en-GB" sz="1400" dirty="0"/>
              <a:t>and consider the offer made to you, CHALLENGE by ascertaining if all is true and not fake, PROTECT by calling your bank immediately  if you part with any money or bank account details and also report it to Action Fraud. 0300 123 2040</a:t>
            </a:r>
          </a:p>
          <a:p>
            <a:pPr marL="114304" indent="0">
              <a:spcAft>
                <a:spcPts val="600"/>
              </a:spcAft>
              <a:buClr>
                <a:srgbClr val="7030A0"/>
              </a:buClr>
              <a:buNone/>
            </a:pPr>
            <a:r>
              <a:rPr lang="en-GB" sz="1400" dirty="0"/>
              <a:t>Information on scams </a:t>
            </a:r>
            <a:r>
              <a:rPr lang="en-GB" sz="1400" dirty="0" smtClean="0"/>
              <a:t>is reported </a:t>
            </a:r>
            <a:r>
              <a:rPr lang="en-GB" sz="1400" dirty="0"/>
              <a:t>in local newspapers , the </a:t>
            </a:r>
            <a:r>
              <a:rPr lang="en-GB" sz="1400" dirty="0" err="1" smtClean="0"/>
              <a:t>Uttlesford</a:t>
            </a:r>
            <a:r>
              <a:rPr lang="en-GB" sz="1400" dirty="0" smtClean="0"/>
              <a:t> </a:t>
            </a:r>
            <a:r>
              <a:rPr lang="en-GB" sz="1400" dirty="0"/>
              <a:t>Police  Facebook Pages and often re -posted on the  Clavering Village Facebook Page</a:t>
            </a:r>
          </a:p>
          <a:p>
            <a:pPr marL="342914">
              <a:spcAft>
                <a:spcPts val="600"/>
              </a:spcAft>
              <a:buClr>
                <a:srgbClr val="7030A0"/>
              </a:buClr>
            </a:pPr>
            <a:r>
              <a:rPr lang="en-GB" sz="1400" dirty="0" err="1"/>
              <a:t>Uttlesford</a:t>
            </a:r>
            <a:r>
              <a:rPr lang="en-GB" sz="1400" dirty="0"/>
              <a:t> Foodbank provides emergency food and care. Contact the </a:t>
            </a:r>
            <a:r>
              <a:rPr lang="en-GB" sz="1400" dirty="0" err="1"/>
              <a:t>Uttlesford</a:t>
            </a:r>
            <a:r>
              <a:rPr lang="en-GB" sz="1400" dirty="0"/>
              <a:t> Citizens Advice Bureau for advice and to be referred :  01799 618840 </a:t>
            </a:r>
          </a:p>
          <a:p>
            <a:pPr marL="342914">
              <a:spcAft>
                <a:spcPts val="600"/>
              </a:spcAft>
              <a:buClr>
                <a:srgbClr val="7030A0"/>
              </a:buClr>
            </a:pPr>
            <a:r>
              <a:rPr lang="en-GB" sz="1400" dirty="0"/>
              <a:t> If you are dealing with Job Loss or Redundancy,  </a:t>
            </a:r>
            <a:r>
              <a:rPr lang="en-GB" sz="1400" dirty="0" err="1"/>
              <a:t>Uttlesford</a:t>
            </a:r>
            <a:r>
              <a:rPr lang="en-GB" sz="1400" dirty="0"/>
              <a:t> Citizens Advice Bureau can guide you if you have financial worries  or need help in any way.  01799 618840</a:t>
            </a:r>
          </a:p>
          <a:p>
            <a:pPr marL="342914">
              <a:spcAft>
                <a:spcPts val="600"/>
              </a:spcAft>
              <a:buClr>
                <a:srgbClr val="7030A0"/>
              </a:buClr>
            </a:pPr>
            <a:r>
              <a:rPr lang="en-GB" sz="1400" dirty="0" err="1"/>
              <a:t>Uttlesford</a:t>
            </a:r>
            <a:r>
              <a:rPr lang="en-GB" sz="1400" dirty="0"/>
              <a:t> District Council offers Housing Support.  01799 510510 - ask for the Housing Options Officer. </a:t>
            </a:r>
          </a:p>
          <a:p>
            <a:pPr marL="342914">
              <a:spcAft>
                <a:spcPts val="600"/>
              </a:spcAft>
              <a:buClr>
                <a:srgbClr val="7030A0"/>
              </a:buClr>
            </a:pPr>
            <a:endParaRPr lang="en-GB" sz="1400" dirty="0"/>
          </a:p>
          <a:p>
            <a:pPr marL="342914">
              <a:spcAft>
                <a:spcPts val="600"/>
              </a:spcAft>
              <a:buClr>
                <a:srgbClr val="7030A0"/>
              </a:buClr>
            </a:pPr>
            <a:endParaRPr lang="en-GB" sz="1400" dirty="0"/>
          </a:p>
          <a:p>
            <a:pPr marL="114304" indent="0">
              <a:spcAft>
                <a:spcPts val="600"/>
              </a:spcAft>
              <a:buClr>
                <a:srgbClr val="7030A0"/>
              </a:buClr>
              <a:buNone/>
            </a:pPr>
            <a:endParaRPr lang="en-GB" sz="1400" dirty="0"/>
          </a:p>
          <a:p>
            <a:pPr marL="342914">
              <a:spcAft>
                <a:spcPts val="600"/>
              </a:spcAft>
              <a:buClr>
                <a:srgbClr val="7030A0"/>
              </a:buClr>
            </a:pPr>
            <a:endParaRPr lang="en-GB" sz="1400" dirty="0"/>
          </a:p>
        </p:txBody>
      </p:sp>
    </p:spTree>
    <p:extLst>
      <p:ext uri="{BB962C8B-B14F-4D97-AF65-F5344CB8AC3E}">
        <p14:creationId xmlns:p14="http://schemas.microsoft.com/office/powerpoint/2010/main" val="10487566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xmlns="" id="{91945D58-8E7E-440D-B06C-72FCE492BC27}"/>
              </a:ext>
            </a:extLst>
          </p:cNvPr>
          <p:cNvSpPr>
            <a:spLocks noGrp="1"/>
          </p:cNvSpPr>
          <p:nvPr>
            <p:ph type="body" sz="half" idx="2"/>
          </p:nvPr>
        </p:nvSpPr>
        <p:spPr>
          <a:xfrm>
            <a:off x="593766" y="760021"/>
            <a:ext cx="4785756" cy="5688280"/>
          </a:xfrm>
        </p:spPr>
        <p:style>
          <a:lnRef idx="0">
            <a:scrgbClr r="0" g="0" b="0"/>
          </a:lnRef>
          <a:fillRef idx="1003">
            <a:schemeClr val="lt2"/>
          </a:fillRef>
          <a:effectRef idx="0">
            <a:scrgbClr r="0" g="0" b="0"/>
          </a:effectRef>
          <a:fontRef idx="major"/>
        </p:style>
        <p:txBody>
          <a:bodyPr>
            <a:normAutofit/>
          </a:bodyPr>
          <a:lstStyle/>
          <a:p>
            <a:r>
              <a:rPr lang="en-GB" sz="2000" b="1" dirty="0">
                <a:solidFill>
                  <a:srgbClr val="7030A0"/>
                </a:solidFill>
              </a:rPr>
              <a:t>Other Organisations Providing Support</a:t>
            </a:r>
          </a:p>
          <a:p>
            <a:r>
              <a:rPr lang="en-GB" dirty="0"/>
              <a:t>Action for Family Carers provide information and support for those with unpaid caring responsibilities:</a:t>
            </a:r>
          </a:p>
          <a:p>
            <a:r>
              <a:rPr lang="en-GB" dirty="0"/>
              <a:t>0300 7708090 www.affc.org.uk</a:t>
            </a:r>
          </a:p>
          <a:p>
            <a:r>
              <a:rPr lang="en-GB" dirty="0"/>
              <a:t>Carers FIRST Essex  offers help and support for carers:</a:t>
            </a:r>
          </a:p>
          <a:p>
            <a:r>
              <a:rPr lang="en-GB" dirty="0"/>
              <a:t>0300 303 1555 </a:t>
            </a:r>
            <a:r>
              <a:rPr lang="en-GB" dirty="0">
                <a:hlinkClick r:id="rId3"/>
              </a:rPr>
              <a:t>www.carersfirst.org/essex</a:t>
            </a:r>
            <a:endParaRPr lang="en-GB" dirty="0"/>
          </a:p>
          <a:p>
            <a:r>
              <a:rPr lang="en-GB" dirty="0"/>
              <a:t>Local  help for  those supporting people living with any form of dementia is available at: </a:t>
            </a:r>
          </a:p>
          <a:p>
            <a:r>
              <a:rPr lang="en-GB" dirty="0">
                <a:hlinkClick r:id="rId4"/>
              </a:rPr>
              <a:t>www.dementiafriendlyuttlesford.org.uk</a:t>
            </a:r>
            <a:r>
              <a:rPr lang="en-GB" dirty="0"/>
              <a:t> </a:t>
            </a:r>
          </a:p>
          <a:p>
            <a:r>
              <a:rPr lang="en-GB" dirty="0"/>
              <a:t>and  also from Saffron Walden Dementia Action Alliance</a:t>
            </a:r>
          </a:p>
          <a:p>
            <a:r>
              <a:rPr lang="en-GB" dirty="0"/>
              <a:t>07973 409566</a:t>
            </a:r>
          </a:p>
          <a:p>
            <a:r>
              <a:rPr lang="en-GB" dirty="0"/>
              <a:t>and also Dementia Connect 0333 150 3456</a:t>
            </a:r>
          </a:p>
          <a:p>
            <a:endParaRPr lang="en-GB" sz="1800" b="1" dirty="0">
              <a:solidFill>
                <a:srgbClr val="7030A0"/>
              </a:solidFill>
            </a:endParaRPr>
          </a:p>
          <a:p>
            <a:r>
              <a:rPr lang="en-GB" sz="1800" b="1" dirty="0">
                <a:solidFill>
                  <a:srgbClr val="7030A0"/>
                </a:solidFill>
              </a:rPr>
              <a:t>Essex Wellbeing Service 				              – a one stop shop for support  </a:t>
            </a:r>
          </a:p>
          <a:p>
            <a:r>
              <a:rPr lang="en-GB" sz="1800" b="1" dirty="0">
                <a:solidFill>
                  <a:srgbClr val="7030A0"/>
                </a:solidFill>
              </a:rPr>
              <a:t> 0300 303 9988    </a:t>
            </a:r>
            <a:r>
              <a:rPr lang="en-GB" b="1" dirty="0">
                <a:solidFill>
                  <a:srgbClr val="7030A0"/>
                </a:solidFill>
                <a:hlinkClick r:id="rId5"/>
              </a:rPr>
              <a:t>www.essexwellbeingservice.co.uk</a:t>
            </a:r>
            <a:endParaRPr lang="en-GB" b="1" dirty="0">
              <a:solidFill>
                <a:srgbClr val="7030A0"/>
              </a:solidFill>
            </a:endParaRPr>
          </a:p>
          <a:p>
            <a:endParaRPr lang="en-GB" b="1" dirty="0">
              <a:solidFill>
                <a:srgbClr val="7030A0"/>
              </a:solidFill>
            </a:endParaRPr>
          </a:p>
        </p:txBody>
      </p:sp>
      <p:sp>
        <p:nvSpPr>
          <p:cNvPr id="3" name="TextBox 2"/>
          <p:cNvSpPr txBox="1"/>
          <p:nvPr/>
        </p:nvSpPr>
        <p:spPr>
          <a:xfrm>
            <a:off x="6097978" y="855023"/>
            <a:ext cx="5516090" cy="5416868"/>
          </a:xfrm>
          <a:prstGeom prst="rect">
            <a:avLst/>
          </a:prstGeom>
          <a:solidFill>
            <a:srgbClr val="CCCCFF"/>
          </a:solidFill>
        </p:spPr>
        <p:txBody>
          <a:bodyPr wrap="square" rtlCol="0">
            <a:spAutoFit/>
          </a:bodyPr>
          <a:lstStyle/>
          <a:p>
            <a:r>
              <a:rPr lang="en-GB" sz="2000" dirty="0" smtClean="0">
                <a:solidFill>
                  <a:srgbClr val="7030A0"/>
                </a:solidFill>
              </a:rPr>
              <a:t>Health and Wellbeing - Children and Young People</a:t>
            </a:r>
          </a:p>
          <a:p>
            <a:endParaRPr lang="en-GB" sz="2000" dirty="0" smtClean="0">
              <a:solidFill>
                <a:srgbClr val="7030A0"/>
              </a:solidFill>
            </a:endParaRPr>
          </a:p>
          <a:p>
            <a:pPr fontAlgn="base"/>
            <a:r>
              <a:rPr lang="en-GB" sz="1600" dirty="0"/>
              <a:t>Essex </a:t>
            </a:r>
            <a:r>
              <a:rPr lang="en-GB" sz="1600" dirty="0" smtClean="0"/>
              <a:t>Child and Family Wellbeing Service helps </a:t>
            </a:r>
            <a:r>
              <a:rPr lang="en-GB" sz="1600" dirty="0"/>
              <a:t>families access local health services in the community. Virgin Care and Barnardo’s provide the service for </a:t>
            </a:r>
            <a:r>
              <a:rPr lang="en-GB" sz="1600" dirty="0" smtClean="0"/>
              <a:t>them and </a:t>
            </a:r>
            <a:r>
              <a:rPr lang="en-GB" sz="1600" dirty="0"/>
              <a:t>the NHS. </a:t>
            </a:r>
            <a:endParaRPr lang="en-GB" sz="1600" dirty="0" smtClean="0"/>
          </a:p>
          <a:p>
            <a:pPr fontAlgn="base"/>
            <a:r>
              <a:rPr lang="en-GB" sz="1600" dirty="0" smtClean="0"/>
              <a:t>You </a:t>
            </a:r>
            <a:r>
              <a:rPr lang="en-GB" sz="1600" dirty="0"/>
              <a:t>can access the service from family hubs and family hub delivery sites across Essex. </a:t>
            </a:r>
            <a:endParaRPr lang="en-GB" sz="1600" dirty="0" smtClean="0"/>
          </a:p>
          <a:p>
            <a:pPr fontAlgn="base"/>
            <a:r>
              <a:rPr lang="en-GB" sz="1600" dirty="0" smtClean="0">
                <a:hlinkClick r:id="rId6"/>
              </a:rPr>
              <a:t>https</a:t>
            </a:r>
            <a:r>
              <a:rPr lang="en-GB" sz="1600" dirty="0">
                <a:hlinkClick r:id="rId6"/>
              </a:rPr>
              <a:t>://essexfamilywellbeing.co.uk</a:t>
            </a:r>
            <a:r>
              <a:rPr lang="en-GB" sz="1600" dirty="0" smtClean="0">
                <a:hlinkClick r:id="rId6"/>
              </a:rPr>
              <a:t>/</a:t>
            </a:r>
            <a:endParaRPr lang="en-GB" sz="1600" dirty="0" smtClean="0"/>
          </a:p>
          <a:p>
            <a:pPr fontAlgn="base"/>
            <a:endParaRPr lang="en-GB" sz="1600" dirty="0"/>
          </a:p>
          <a:p>
            <a:pPr fontAlgn="base"/>
            <a:r>
              <a:rPr lang="en-GB" sz="1600" dirty="0"/>
              <a:t> </a:t>
            </a:r>
            <a:r>
              <a:rPr lang="en-GB" sz="1600" dirty="0" smtClean="0"/>
              <a:t>Mind in West Essex provides </a:t>
            </a:r>
            <a:r>
              <a:rPr lang="en-GB" sz="1600" dirty="0"/>
              <a:t>support for people under the age of 18 across Essex. </a:t>
            </a:r>
            <a:r>
              <a:rPr lang="en-GB" sz="1600" dirty="0">
                <a:hlinkClick r:id="rId7"/>
              </a:rPr>
              <a:t>https://www.mindinwestessex.org.uk/services/mhst</a:t>
            </a:r>
            <a:r>
              <a:rPr lang="en-GB" sz="1600" dirty="0" smtClean="0">
                <a:hlinkClick r:id="rId7"/>
              </a:rPr>
              <a:t>/</a:t>
            </a:r>
            <a:endParaRPr lang="en-GB" sz="1600" dirty="0" smtClean="0"/>
          </a:p>
          <a:p>
            <a:pPr fontAlgn="base"/>
            <a:endParaRPr lang="en-GB" sz="1600" dirty="0"/>
          </a:p>
          <a:p>
            <a:pPr fontAlgn="base"/>
            <a:r>
              <a:rPr lang="en-GB" sz="1600" dirty="0" smtClean="0"/>
              <a:t>Essex Youth Service helps </a:t>
            </a:r>
            <a:r>
              <a:rPr lang="en-GB" sz="1600" dirty="0"/>
              <a:t>young people in Essex to get the most out of school, work and life. </a:t>
            </a:r>
            <a:r>
              <a:rPr lang="en-GB" sz="1600" dirty="0">
                <a:hlinkClick r:id="rId8"/>
              </a:rPr>
              <a:t>https://youth.essex.gov.uk</a:t>
            </a:r>
            <a:r>
              <a:rPr lang="en-GB" sz="1600" dirty="0" smtClean="0">
                <a:hlinkClick r:id="rId8"/>
              </a:rPr>
              <a:t>/</a:t>
            </a:r>
            <a:endParaRPr lang="en-GB" sz="1600" dirty="0" smtClean="0"/>
          </a:p>
          <a:p>
            <a:pPr fontAlgn="base"/>
            <a:endParaRPr lang="en-GB" sz="1600" dirty="0"/>
          </a:p>
          <a:p>
            <a:pPr fontAlgn="base"/>
            <a:r>
              <a:rPr lang="en-GB" sz="1600" dirty="0"/>
              <a:t>T</a:t>
            </a:r>
            <a:r>
              <a:rPr lang="en-GB" sz="1600" dirty="0" smtClean="0"/>
              <a:t>he </a:t>
            </a:r>
            <a:r>
              <a:rPr lang="en-GB" sz="1600" dirty="0" err="1"/>
              <a:t>Livewell</a:t>
            </a:r>
            <a:r>
              <a:rPr lang="en-GB" sz="1600" dirty="0"/>
              <a:t> Essex </a:t>
            </a:r>
            <a:r>
              <a:rPr lang="en-GB" sz="1600" dirty="0" smtClean="0"/>
              <a:t>website has lots of information on various matters and </a:t>
            </a:r>
            <a:r>
              <a:rPr lang="en-GB" sz="1600" dirty="0"/>
              <a:t>includes advice for parents and carers and support around bereavement and loss.</a:t>
            </a:r>
          </a:p>
          <a:p>
            <a:r>
              <a:rPr lang="en-GB" sz="1600" dirty="0">
                <a:solidFill>
                  <a:srgbClr val="7030A0"/>
                </a:solidFill>
                <a:hlinkClick r:id="rId9"/>
              </a:rPr>
              <a:t>https://www.livewellcampaign.co.uk</a:t>
            </a:r>
            <a:r>
              <a:rPr lang="en-GB" sz="1600" dirty="0" smtClean="0">
                <a:solidFill>
                  <a:srgbClr val="7030A0"/>
                </a:solidFill>
                <a:hlinkClick r:id="rId9"/>
              </a:rPr>
              <a:t>/</a:t>
            </a:r>
            <a:endParaRPr lang="en-GB" sz="1600" dirty="0" smtClean="0">
              <a:solidFill>
                <a:srgbClr val="7030A0"/>
              </a:solidFill>
            </a:endParaRPr>
          </a:p>
          <a:p>
            <a:endParaRPr lang="en-GB" dirty="0" smtClean="0">
              <a:solidFill>
                <a:srgbClr val="7030A0"/>
              </a:solidFill>
            </a:endParaRPr>
          </a:p>
        </p:txBody>
      </p:sp>
    </p:spTree>
    <p:extLst>
      <p:ext uri="{BB962C8B-B14F-4D97-AF65-F5344CB8AC3E}">
        <p14:creationId xmlns:p14="http://schemas.microsoft.com/office/powerpoint/2010/main" val="14817685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62FD6C2-92B1-4681-8EF7-416C81995E4F}"/>
              </a:ext>
            </a:extLst>
          </p:cNvPr>
          <p:cNvSpPr>
            <a:spLocks noGrp="1"/>
          </p:cNvSpPr>
          <p:nvPr>
            <p:ph type="title"/>
          </p:nvPr>
        </p:nvSpPr>
        <p:spPr>
          <a:xfrm>
            <a:off x="6602681" y="365125"/>
            <a:ext cx="4751120" cy="1325563"/>
          </a:xfrm>
        </p:spPr>
        <p:txBody>
          <a:bodyPr anchor="ctr">
            <a:normAutofit/>
          </a:bodyPr>
          <a:lstStyle/>
          <a:p>
            <a:r>
              <a:rPr lang="en-GB" sz="4000" b="1" dirty="0"/>
              <a:t>Staying Safe!</a:t>
            </a:r>
            <a:endParaRPr lang="en-GB" sz="4000" dirty="0"/>
          </a:p>
        </p:txBody>
      </p:sp>
      <p:sp>
        <p:nvSpPr>
          <p:cNvPr id="3" name="Content Placeholder 2">
            <a:extLst>
              <a:ext uri="{FF2B5EF4-FFF2-40B4-BE49-F238E27FC236}">
                <a16:creationId xmlns:a16="http://schemas.microsoft.com/office/drawing/2014/main" xmlns="" id="{D230B70C-F596-48D8-AC5F-8679FA0B26DF}"/>
              </a:ext>
            </a:extLst>
          </p:cNvPr>
          <p:cNvSpPr>
            <a:spLocks noGrp="1"/>
          </p:cNvSpPr>
          <p:nvPr>
            <p:ph sz="half" idx="1"/>
          </p:nvPr>
        </p:nvSpPr>
        <p:spPr>
          <a:xfrm>
            <a:off x="6515564" y="1279265"/>
            <a:ext cx="3709090" cy="4299471"/>
          </a:xfrm>
        </p:spPr>
        <p:txBody>
          <a:bodyPr anchor="ctr">
            <a:noAutofit/>
          </a:bodyPr>
          <a:lstStyle/>
          <a:p>
            <a:pPr marL="342914">
              <a:spcAft>
                <a:spcPts val="600"/>
              </a:spcAft>
              <a:buClr>
                <a:srgbClr val="7030A0"/>
              </a:buClr>
            </a:pPr>
            <a:r>
              <a:rPr lang="en-GB" sz="1600" dirty="0" smtClean="0"/>
              <a:t>As was learnt through </a:t>
            </a:r>
            <a:r>
              <a:rPr lang="en-GB" sz="1600" dirty="0"/>
              <a:t>the Covid-19 pandemic, </a:t>
            </a:r>
            <a:r>
              <a:rPr lang="en-GB" sz="1600" dirty="0" smtClean="0"/>
              <a:t>the </a:t>
            </a:r>
            <a:r>
              <a:rPr lang="en-GB" sz="1600" dirty="0"/>
              <a:t>most important thing for all </a:t>
            </a:r>
            <a:r>
              <a:rPr lang="en-GB" sz="1600" dirty="0" smtClean="0"/>
              <a:t>volunteers and those working with others, especially the vulnerable, was to </a:t>
            </a:r>
            <a:r>
              <a:rPr lang="en-GB" sz="1600" dirty="0"/>
              <a:t>stay safe and look after both your own and your loved ones wellbeing.</a:t>
            </a:r>
          </a:p>
          <a:p>
            <a:pPr marL="342914">
              <a:spcAft>
                <a:spcPts val="600"/>
              </a:spcAft>
              <a:buClr>
                <a:srgbClr val="7030A0"/>
              </a:buClr>
            </a:pPr>
            <a:r>
              <a:rPr lang="en-GB" sz="1600" dirty="0" smtClean="0"/>
              <a:t>Consider </a:t>
            </a:r>
            <a:r>
              <a:rPr lang="en-GB" sz="1600" dirty="0"/>
              <a:t>taking up </a:t>
            </a:r>
            <a:r>
              <a:rPr lang="en-GB" sz="1600" dirty="0" smtClean="0"/>
              <a:t>the </a:t>
            </a:r>
            <a:r>
              <a:rPr lang="en-GB" sz="1600" dirty="0" err="1" smtClean="0"/>
              <a:t>Covid</a:t>
            </a:r>
            <a:r>
              <a:rPr lang="en-GB" sz="1600" dirty="0" smtClean="0"/>
              <a:t> and the flu </a:t>
            </a:r>
            <a:r>
              <a:rPr lang="en-GB" sz="1600" dirty="0"/>
              <a:t>vaccines</a:t>
            </a:r>
          </a:p>
          <a:p>
            <a:pPr marL="342914">
              <a:spcAft>
                <a:spcPts val="600"/>
              </a:spcAft>
              <a:buClr>
                <a:srgbClr val="7030A0"/>
              </a:buClr>
            </a:pPr>
            <a:r>
              <a:rPr lang="en-GB" sz="1600" dirty="0"/>
              <a:t>Please stay </a:t>
            </a:r>
            <a:r>
              <a:rPr lang="en-GB" sz="1600" dirty="0" smtClean="0"/>
              <a:t>safe.</a:t>
            </a:r>
          </a:p>
          <a:p>
            <a:pPr marL="114304" indent="0" algn="ctr">
              <a:spcAft>
                <a:spcPts val="600"/>
              </a:spcAft>
              <a:buClr>
                <a:srgbClr val="7030A0"/>
              </a:buClr>
              <a:buNone/>
            </a:pPr>
            <a:r>
              <a:rPr lang="en-GB" sz="1600" dirty="0" smtClean="0"/>
              <a:t>The </a:t>
            </a:r>
            <a:r>
              <a:rPr lang="en-GB" sz="1600" dirty="0"/>
              <a:t>Parish Council </a:t>
            </a:r>
            <a:r>
              <a:rPr lang="en-GB" sz="1600" dirty="0" smtClean="0"/>
              <a:t>is </a:t>
            </a:r>
            <a:r>
              <a:rPr lang="en-GB" sz="1600" dirty="0"/>
              <a:t>working hard to </a:t>
            </a:r>
            <a:r>
              <a:rPr lang="en-GB" sz="1600" dirty="0" smtClean="0"/>
              <a:t>     continue </a:t>
            </a:r>
            <a:r>
              <a:rPr lang="en-GB" sz="1600" dirty="0"/>
              <a:t>to support local </a:t>
            </a:r>
            <a:r>
              <a:rPr lang="en-GB" sz="1600" dirty="0" smtClean="0"/>
              <a:t>organisations.</a:t>
            </a:r>
          </a:p>
          <a:p>
            <a:pPr marL="114304" indent="0" algn="ctr">
              <a:spcAft>
                <a:spcPts val="600"/>
              </a:spcAft>
              <a:buClr>
                <a:srgbClr val="7030A0"/>
              </a:buClr>
              <a:buNone/>
            </a:pPr>
            <a:r>
              <a:rPr lang="en-GB" sz="1600" dirty="0" smtClean="0"/>
              <a:t>We </a:t>
            </a:r>
            <a:r>
              <a:rPr lang="en-GB" sz="1600" dirty="0"/>
              <a:t>are also continuously planning for the future and would welcome any </a:t>
            </a:r>
            <a:r>
              <a:rPr lang="en-GB" sz="1600" dirty="0" smtClean="0"/>
              <a:t>Health and Wellbeing suggestions or initiatives </a:t>
            </a:r>
            <a:r>
              <a:rPr lang="en-GB" sz="1600" dirty="0"/>
              <a:t>you may </a:t>
            </a:r>
            <a:r>
              <a:rPr lang="en-GB" sz="1600" dirty="0" smtClean="0"/>
              <a:t>have.</a:t>
            </a:r>
            <a:endParaRPr lang="en-GB" sz="1400" dirty="0"/>
          </a:p>
        </p:txBody>
      </p:sp>
      <p:sp>
        <p:nvSpPr>
          <p:cNvPr id="4" name="Content Placeholder 3"/>
          <p:cNvSpPr>
            <a:spLocks noGrp="1"/>
          </p:cNvSpPr>
          <p:nvPr>
            <p:ph sz="half" idx="2"/>
          </p:nvPr>
        </p:nvSpPr>
        <p:spPr>
          <a:xfrm>
            <a:off x="468100" y="270165"/>
            <a:ext cx="5641900" cy="6317672"/>
          </a:xfrm>
          <a:ln>
            <a:solidFill>
              <a:schemeClr val="accent5">
                <a:lumMod val="50000"/>
              </a:schemeClr>
            </a:solidFill>
          </a:ln>
        </p:spPr>
        <p:style>
          <a:lnRef idx="0">
            <a:scrgbClr r="0" g="0" b="0"/>
          </a:lnRef>
          <a:fillRef idx="1003">
            <a:schemeClr val="lt2"/>
          </a:fillRef>
          <a:effectRef idx="0">
            <a:scrgbClr r="0" g="0" b="0"/>
          </a:effectRef>
          <a:fontRef idx="major"/>
        </p:style>
        <p:txBody>
          <a:bodyPr/>
          <a:lstStyle/>
          <a:p>
            <a:pPr marL="0" indent="0">
              <a:buNone/>
            </a:pPr>
            <a:r>
              <a:rPr lang="en-GB" dirty="0"/>
              <a:t>  </a:t>
            </a:r>
            <a:r>
              <a:rPr lang="en-GB" sz="3200" b="1" dirty="0"/>
              <a:t>Healthy Minds</a:t>
            </a:r>
          </a:p>
          <a:p>
            <a:pPr marL="0" indent="0">
              <a:buNone/>
            </a:pPr>
            <a:r>
              <a:rPr lang="en-GB" sz="1800" b="1" dirty="0"/>
              <a:t>Everyone needs to look after their mental health especially during challenging times.</a:t>
            </a:r>
          </a:p>
          <a:p>
            <a:pPr marL="0" indent="0">
              <a:buNone/>
            </a:pPr>
            <a:r>
              <a:rPr lang="en-GB" sz="1600" dirty="0"/>
              <a:t>Mind in West Essex offers a range of services as well as self-help tools.</a:t>
            </a:r>
          </a:p>
          <a:p>
            <a:pPr marL="0" indent="0">
              <a:buNone/>
            </a:pPr>
            <a:r>
              <a:rPr lang="en-GB" sz="1600" dirty="0"/>
              <a:t>01371 876641  </a:t>
            </a:r>
            <a:r>
              <a:rPr lang="en-GB" sz="1600" dirty="0">
                <a:hlinkClick r:id="rId3"/>
              </a:rPr>
              <a:t>www.mindinwestessex.org.uk</a:t>
            </a:r>
            <a:endParaRPr lang="en-GB" sz="1600" dirty="0"/>
          </a:p>
          <a:p>
            <a:pPr marL="0" indent="0">
              <a:buNone/>
            </a:pPr>
            <a:r>
              <a:rPr lang="en-GB" sz="1600" dirty="0"/>
              <a:t>Open Door Counselling Service is specifically for those aged between 13 and 26.</a:t>
            </a:r>
          </a:p>
          <a:p>
            <a:pPr marL="0" indent="0">
              <a:buNone/>
            </a:pPr>
            <a:r>
              <a:rPr lang="en-GB" sz="1600" dirty="0"/>
              <a:t>07803 178694   </a:t>
            </a:r>
            <a:r>
              <a:rPr lang="en-GB" sz="1600" dirty="0">
                <a:hlinkClick r:id="rId4"/>
              </a:rPr>
              <a:t>www.open-door.info</a:t>
            </a:r>
            <a:endParaRPr lang="en-GB" sz="1600" dirty="0"/>
          </a:p>
          <a:p>
            <a:pPr marL="0" indent="0">
              <a:buNone/>
            </a:pPr>
            <a:r>
              <a:rPr lang="en-GB" sz="1600" dirty="0"/>
              <a:t>Befriending Services are available to those over 18 who are carer, older people, or may be experiencing mental ill- health or have a learning difficulty.</a:t>
            </a:r>
          </a:p>
          <a:p>
            <a:pPr marL="0" indent="0">
              <a:buNone/>
            </a:pPr>
            <a:r>
              <a:rPr lang="en-GB" sz="1600" dirty="0"/>
              <a:t> 0300 770 1263 </a:t>
            </a:r>
            <a:r>
              <a:rPr lang="en-GB" sz="1600" dirty="0">
                <a:hlinkClick r:id="rId5"/>
              </a:rPr>
              <a:t>www.essexbefriends.org.uk</a:t>
            </a:r>
            <a:endParaRPr lang="en-GB" sz="1600" dirty="0"/>
          </a:p>
          <a:p>
            <a:pPr marL="0" indent="0">
              <a:buNone/>
            </a:pPr>
            <a:r>
              <a:rPr lang="en-GB" sz="1600" dirty="0"/>
              <a:t>The Silver Line – a confidential helpline for older people</a:t>
            </a:r>
          </a:p>
          <a:p>
            <a:pPr marL="0" indent="0">
              <a:buNone/>
            </a:pPr>
            <a:r>
              <a:rPr lang="en-GB" sz="1600" dirty="0"/>
              <a:t>0800 470 8090 </a:t>
            </a:r>
            <a:r>
              <a:rPr lang="en-GB" sz="1600" dirty="0">
                <a:hlinkClick r:id="rId6"/>
              </a:rPr>
              <a:t>www.thesilverline.org.uk</a:t>
            </a:r>
            <a:endParaRPr lang="en-GB" sz="1600" dirty="0"/>
          </a:p>
          <a:p>
            <a:pPr marL="0" indent="0">
              <a:buNone/>
            </a:pPr>
            <a:r>
              <a:rPr lang="en-GB" sz="1600" dirty="0"/>
              <a:t>Cruse Bereavement Care </a:t>
            </a:r>
            <a:r>
              <a:rPr lang="en-GB" sz="1600" dirty="0" smtClean="0"/>
              <a:t>offers </a:t>
            </a:r>
            <a:r>
              <a:rPr lang="en-GB" sz="1600" dirty="0"/>
              <a:t>support to those in grief</a:t>
            </a:r>
          </a:p>
          <a:p>
            <a:pPr marL="0" indent="0">
              <a:buNone/>
            </a:pPr>
            <a:r>
              <a:rPr lang="en-GB" sz="1600" dirty="0"/>
              <a:t>01223 633536   </a:t>
            </a:r>
            <a:r>
              <a:rPr lang="en-GB" sz="1600" dirty="0">
                <a:hlinkClick r:id="rId7"/>
              </a:rPr>
              <a:t>www.cruse.org.uk</a:t>
            </a:r>
            <a:endParaRPr lang="en-GB" sz="1600" dirty="0"/>
          </a:p>
          <a:p>
            <a:pPr marL="0" indent="0">
              <a:buNone/>
            </a:pPr>
            <a:r>
              <a:rPr lang="en-GB" sz="1600" dirty="0"/>
              <a:t>The Samaritans provide support to anyone in emotional distress</a:t>
            </a:r>
          </a:p>
          <a:p>
            <a:pPr marL="0" indent="0">
              <a:buNone/>
            </a:pPr>
            <a:r>
              <a:rPr lang="en-GB" sz="1600" dirty="0"/>
              <a:t>116 123</a:t>
            </a:r>
          </a:p>
        </p:txBody>
      </p:sp>
      <p:grpSp>
        <p:nvGrpSpPr>
          <p:cNvPr id="113" name="Group 102">
            <a:extLst>
              <a:ext uri="{FF2B5EF4-FFF2-40B4-BE49-F238E27FC236}">
                <a16:creationId xmlns:a16="http://schemas.microsoft.com/office/drawing/2014/main" xmlns="" id="{1DE889C7-FAD6-4397-98E2-05D503484459}"/>
              </a:ext>
              <a:ext uri="{C183D7F6-B498-43B3-948B-1728B52AA6E4}">
                <adec:decorative xmlns:adec="http://schemas.microsoft.com/office/drawing/2017/decorative" xmlns="" val="1"/>
              </a:ext>
            </a:extLst>
          </p:cNvPr>
          <p:cNvGrpSpPr>
            <a:grpSpLocks noGrp="1" noUngrp="1" noRot="1" noChangeAspect="1" noMove="1" noResize="1"/>
          </p:cNvGrpSpPr>
          <p:nvPr>
            <p:extLst>
              <p:ext uri="{386F3935-93C4-4BCD-93E2-E3B085C9AB24}">
                <p16:designElem xmlns:p16="http://schemas.microsoft.com/office/powerpoint/2015/main" xmlns="" val="1"/>
              </p:ext>
            </p:extLst>
          </p:nvPr>
        </p:nvGrpSpPr>
        <p:grpSpPr>
          <a:xfrm>
            <a:off x="0" y="1083484"/>
            <a:ext cx="355196" cy="673460"/>
            <a:chOff x="0" y="823811"/>
            <a:chExt cx="355196" cy="673460"/>
          </a:xfrm>
        </p:grpSpPr>
        <p:sp>
          <p:nvSpPr>
            <p:cNvPr id="104" name="Rectangle 103">
              <a:extLst>
                <a:ext uri="{FF2B5EF4-FFF2-40B4-BE49-F238E27FC236}">
                  <a16:creationId xmlns:a16="http://schemas.microsoft.com/office/drawing/2014/main" xmlns="" id="{F399A70F-F8CD-4992-9EF5-6CF15472E73F}"/>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xmlns="" val="1"/>
                </p:ext>
              </p:extLst>
            </p:nvPr>
          </p:nvSpPr>
          <p:spPr>
            <a:xfrm>
              <a:off x="0" y="823811"/>
              <a:ext cx="87363"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114" name="Rectangle 104">
              <a:extLst>
                <a:ext uri="{FF2B5EF4-FFF2-40B4-BE49-F238E27FC236}">
                  <a16:creationId xmlns:a16="http://schemas.microsoft.com/office/drawing/2014/main" xmlns="" id="{48F4FEDC-6D80-458C-A665-075D9B9500FD}"/>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xmlns="" val="1"/>
                </p:ext>
              </p:extLst>
            </p:nvPr>
          </p:nvSpPr>
          <p:spPr>
            <a:xfrm>
              <a:off x="159341" y="823811"/>
              <a:ext cx="195855"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grpSp>
      <p:sp>
        <p:nvSpPr>
          <p:cNvPr id="116" name="Rectangle 108">
            <a:extLst>
              <a:ext uri="{FF2B5EF4-FFF2-40B4-BE49-F238E27FC236}">
                <a16:creationId xmlns:a16="http://schemas.microsoft.com/office/drawing/2014/main" xmlns="" id="{C13237C8-E62C-4F0D-A318-BD6FB6C2D13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flipH="1">
            <a:off x="10697670" y="1"/>
            <a:ext cx="1494330" cy="685800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10" name="TextBox 9">
            <a:extLst>
              <a:ext uri="{FF2B5EF4-FFF2-40B4-BE49-F238E27FC236}">
                <a16:creationId xmlns:a16="http://schemas.microsoft.com/office/drawing/2014/main" xmlns="" id="{B83038A4-7383-4B60-8D8B-DFA79BA10639}"/>
              </a:ext>
            </a:extLst>
          </p:cNvPr>
          <p:cNvSpPr txBox="1"/>
          <p:nvPr/>
        </p:nvSpPr>
        <p:spPr>
          <a:xfrm>
            <a:off x="6326575" y="6048343"/>
            <a:ext cx="5682345" cy="523220"/>
          </a:xfrm>
          <a:prstGeom prst="rect">
            <a:avLst/>
          </a:prstGeom>
          <a:noFill/>
        </p:spPr>
        <p:txBody>
          <a:bodyPr wrap="square" rtlCol="0">
            <a:spAutoFit/>
          </a:bodyPr>
          <a:lstStyle/>
          <a:p>
            <a:r>
              <a:rPr lang="en-GB" sz="1400" i="1" dirty="0" smtClean="0"/>
              <a:t>Cover </a:t>
            </a:r>
            <a:r>
              <a:rPr lang="en-GB" sz="1400" i="1" dirty="0"/>
              <a:t>Photograph : </a:t>
            </a:r>
            <a:endParaRPr lang="en-GB" sz="1400" i="1" dirty="0" smtClean="0"/>
          </a:p>
          <a:p>
            <a:r>
              <a:rPr lang="en-GB" sz="1400" i="1" dirty="0" smtClean="0"/>
              <a:t>Image </a:t>
            </a:r>
            <a:r>
              <a:rPr lang="en-GB" sz="1400" i="1" dirty="0"/>
              <a:t>from Clavering Facebook Group </a:t>
            </a:r>
            <a:r>
              <a:rPr lang="en-GB" sz="1400" i="1" dirty="0" smtClean="0"/>
              <a:t>Page</a:t>
            </a:r>
            <a:endParaRPr lang="en-GB" dirty="0"/>
          </a:p>
        </p:txBody>
      </p:sp>
    </p:spTree>
    <p:extLst>
      <p:ext uri="{BB962C8B-B14F-4D97-AF65-F5344CB8AC3E}">
        <p14:creationId xmlns:p14="http://schemas.microsoft.com/office/powerpoint/2010/main" val="227570296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1187</TotalTime>
  <Words>836</Words>
  <Application>Microsoft Office PowerPoint</Application>
  <PresentationFormat>Custom</PresentationFormat>
  <Paragraphs>190</Paragraphs>
  <Slides>9</Slides>
  <Notes>8</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PowerPoint Presentation</vt:lpstr>
      <vt:lpstr>  First things first… </vt:lpstr>
      <vt:lpstr>PowerPoint Presentation</vt:lpstr>
      <vt:lpstr>PowerPoint Presentation</vt:lpstr>
      <vt:lpstr>How the Parish Council shares key information  for residents </vt:lpstr>
      <vt:lpstr>Parish Organisations &amp; Others based in Clavering helping Parishioners with Health and Wellbeing </vt:lpstr>
      <vt:lpstr>Financial Matters</vt:lpstr>
      <vt:lpstr>PowerPoint Presentation</vt:lpstr>
      <vt:lpstr>Staying Safe!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Woodham Ferrers &amp; Bicknacre PC</dc:creator>
  <cp:lastModifiedBy>Stephanie</cp:lastModifiedBy>
  <cp:revision>162</cp:revision>
  <dcterms:created xsi:type="dcterms:W3CDTF">2020-03-30T19:27:39Z</dcterms:created>
  <dcterms:modified xsi:type="dcterms:W3CDTF">2022-12-08T18:32:26Z</dcterms:modified>
</cp:coreProperties>
</file>